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10" r:id="rId3"/>
    <p:sldId id="257" r:id="rId4"/>
    <p:sldId id="279" r:id="rId5"/>
    <p:sldId id="259" r:id="rId6"/>
    <p:sldId id="274" r:id="rId7"/>
    <p:sldId id="322" r:id="rId8"/>
    <p:sldId id="372" r:id="rId9"/>
    <p:sldId id="373" r:id="rId10"/>
    <p:sldId id="374" r:id="rId11"/>
    <p:sldId id="323" r:id="rId12"/>
    <p:sldId id="325" r:id="rId13"/>
    <p:sldId id="333" r:id="rId14"/>
    <p:sldId id="337" r:id="rId15"/>
    <p:sldId id="334" r:id="rId16"/>
    <p:sldId id="335" r:id="rId17"/>
    <p:sldId id="338" r:id="rId18"/>
    <p:sldId id="336" r:id="rId19"/>
    <p:sldId id="339" r:id="rId20"/>
    <p:sldId id="375" r:id="rId21"/>
    <p:sldId id="327" r:id="rId22"/>
    <p:sldId id="381" r:id="rId23"/>
    <p:sldId id="388" r:id="rId24"/>
    <p:sldId id="340" r:id="rId25"/>
    <p:sldId id="382" r:id="rId26"/>
    <p:sldId id="383" r:id="rId27"/>
    <p:sldId id="384" r:id="rId28"/>
    <p:sldId id="385" r:id="rId29"/>
    <p:sldId id="389" r:id="rId30"/>
    <p:sldId id="408" r:id="rId31"/>
    <p:sldId id="280" r:id="rId32"/>
    <p:sldId id="281" r:id="rId33"/>
    <p:sldId id="275" r:id="rId34"/>
    <p:sldId id="342" r:id="rId35"/>
    <p:sldId id="345" r:id="rId36"/>
    <p:sldId id="346" r:id="rId37"/>
    <p:sldId id="347" r:id="rId38"/>
    <p:sldId id="348" r:id="rId39"/>
    <p:sldId id="357" r:id="rId40"/>
    <p:sldId id="355" r:id="rId41"/>
    <p:sldId id="353" r:id="rId42"/>
    <p:sldId id="354" r:id="rId43"/>
    <p:sldId id="349" r:id="rId44"/>
    <p:sldId id="356" r:id="rId45"/>
    <p:sldId id="350" r:id="rId46"/>
    <p:sldId id="284" r:id="rId47"/>
    <p:sldId id="286" r:id="rId48"/>
    <p:sldId id="285" r:id="rId49"/>
    <p:sldId id="276" r:id="rId50"/>
    <p:sldId id="391" r:id="rId51"/>
    <p:sldId id="358" r:id="rId52"/>
    <p:sldId id="359" r:id="rId53"/>
    <p:sldId id="360" r:id="rId54"/>
    <p:sldId id="288" r:id="rId55"/>
    <p:sldId id="289" r:id="rId56"/>
    <p:sldId id="291" r:id="rId57"/>
    <p:sldId id="290" r:id="rId58"/>
    <p:sldId id="277" r:id="rId59"/>
    <p:sldId id="361" r:id="rId60"/>
    <p:sldId id="364" r:id="rId61"/>
    <p:sldId id="293" r:id="rId62"/>
    <p:sldId id="392" r:id="rId63"/>
    <p:sldId id="294" r:id="rId64"/>
    <p:sldId id="296" r:id="rId65"/>
    <p:sldId id="295" r:id="rId66"/>
    <p:sldId id="362" r:id="rId67"/>
    <p:sldId id="311" r:id="rId68"/>
    <p:sldId id="363" r:id="rId69"/>
    <p:sldId id="365" r:id="rId70"/>
    <p:sldId id="407" r:id="rId71"/>
    <p:sldId id="393" r:id="rId72"/>
    <p:sldId id="366" r:id="rId73"/>
    <p:sldId id="299" r:id="rId74"/>
    <p:sldId id="301" r:id="rId75"/>
    <p:sldId id="300" r:id="rId76"/>
    <p:sldId id="302" r:id="rId77"/>
    <p:sldId id="303" r:id="rId78"/>
    <p:sldId id="304" r:id="rId79"/>
    <p:sldId id="305" r:id="rId80"/>
    <p:sldId id="315" r:id="rId81"/>
    <p:sldId id="394" r:id="rId82"/>
    <p:sldId id="367" r:id="rId83"/>
    <p:sldId id="368" r:id="rId84"/>
    <p:sldId id="409" r:id="rId85"/>
    <p:sldId id="395" r:id="rId86"/>
    <p:sldId id="398" r:id="rId87"/>
    <p:sldId id="403" r:id="rId88"/>
    <p:sldId id="404" r:id="rId89"/>
    <p:sldId id="405" r:id="rId90"/>
    <p:sldId id="406" r:id="rId91"/>
    <p:sldId id="399" r:id="rId92"/>
    <p:sldId id="317" r:id="rId93"/>
    <p:sldId id="411" r:id="rId94"/>
    <p:sldId id="319" r:id="rId95"/>
    <p:sldId id="318" r:id="rId96"/>
    <p:sldId id="297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llemlayout 1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ustomXml" Target="../customXml/item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20311-E489-4C4D-9818-B6C36EA256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08AFC7-3502-4573-BA26-E5F83A6ECA26}">
      <dgm:prSet phldrT="[Tekst]" custT="1"/>
      <dgm:spPr/>
      <dgm:t>
        <a:bodyPr/>
        <a:lstStyle/>
        <a:p>
          <a:r>
            <a:rPr lang="da-DK" sz="1600" b="0" dirty="0" smtClean="0"/>
            <a:t>B</a:t>
          </a:r>
          <a:r>
            <a:rPr lang="da-DK" sz="1600" dirty="0" smtClean="0"/>
            <a:t>ruger har behov for at lave et notat om en borger eller en virksomhed i en journal i et system, der ikke er SAPA </a:t>
          </a:r>
          <a:endParaRPr lang="da-DK" sz="1600" dirty="0"/>
        </a:p>
      </dgm:t>
    </dgm:pt>
    <dgm:pt modelId="{4554B50D-1BC2-4679-8C7F-13CFD6B4AFCD}" type="parTrans" cxnId="{CAB8F717-6482-4F8F-9BDE-DE53C8CAFC72}">
      <dgm:prSet/>
      <dgm:spPr/>
      <dgm:t>
        <a:bodyPr/>
        <a:lstStyle/>
        <a:p>
          <a:endParaRPr lang="da-DK"/>
        </a:p>
      </dgm:t>
    </dgm:pt>
    <dgm:pt modelId="{D860AF35-56A9-444E-83E9-BD8D80039C36}" type="sibTrans" cxnId="{CAB8F717-6482-4F8F-9BDE-DE53C8CAFC72}">
      <dgm:prSet/>
      <dgm:spPr/>
      <dgm:t>
        <a:bodyPr/>
        <a:lstStyle/>
        <a:p>
          <a:endParaRPr lang="da-DK"/>
        </a:p>
      </dgm:t>
    </dgm:pt>
    <dgm:pt modelId="{EEFEE372-CBBD-48B8-A59B-5D5E0611A85F}">
      <dgm:prSet phldrT="[Tekst]" custT="1"/>
      <dgm:spPr/>
      <dgm:t>
        <a:bodyPr/>
        <a:lstStyle/>
        <a:p>
          <a:r>
            <a:rPr lang="da-DK" sz="1600" dirty="0" smtClean="0"/>
            <a:t>Bruger indtaster notatet i brugerdialogen i SAPA-løsningen og klikker på ‘send’</a:t>
          </a:r>
          <a:endParaRPr lang="da-DK" sz="1600" dirty="0"/>
        </a:p>
      </dgm:t>
    </dgm:pt>
    <dgm:pt modelId="{74368DC8-FCAE-4BA9-8080-62CCC31523DE}" type="parTrans" cxnId="{01B48151-87FC-4A7D-A487-931CDC3EF0EA}">
      <dgm:prSet/>
      <dgm:spPr/>
      <dgm:t>
        <a:bodyPr/>
        <a:lstStyle/>
        <a:p>
          <a:endParaRPr lang="da-DK"/>
        </a:p>
      </dgm:t>
    </dgm:pt>
    <dgm:pt modelId="{DE93DB40-0470-4C56-BEC9-45F433AE1061}" type="sibTrans" cxnId="{01B48151-87FC-4A7D-A487-931CDC3EF0EA}">
      <dgm:prSet/>
      <dgm:spPr/>
      <dgm:t>
        <a:bodyPr/>
        <a:lstStyle/>
        <a:p>
          <a:endParaRPr lang="da-DK"/>
        </a:p>
      </dgm:t>
    </dgm:pt>
    <dgm:pt modelId="{4F796B73-C2C4-44AF-9602-6F51197F8B5E}">
      <dgm:prSet phldrT="[Tekst]" custT="1"/>
      <dgm:spPr/>
      <dgm:t>
        <a:bodyPr/>
        <a:lstStyle/>
        <a:p>
          <a:r>
            <a:rPr lang="da-DK" sz="1600" dirty="0" smtClean="0"/>
            <a:t>Rette sagsbærende system modtager journalnotatet og systemet eller en brugere journaliserer disse på rette sag </a:t>
          </a:r>
          <a:endParaRPr lang="da-DK" sz="1600" dirty="0"/>
        </a:p>
      </dgm:t>
    </dgm:pt>
    <dgm:pt modelId="{4AE3FF84-F467-4B42-8219-594337AAC5AD}" type="parTrans" cxnId="{F8B024EE-426E-4639-8C66-EAF77BD3DC24}">
      <dgm:prSet/>
      <dgm:spPr/>
      <dgm:t>
        <a:bodyPr/>
        <a:lstStyle/>
        <a:p>
          <a:endParaRPr lang="da-DK"/>
        </a:p>
      </dgm:t>
    </dgm:pt>
    <dgm:pt modelId="{F5D6317E-04A2-4F14-BB81-2584FEBFDBCE}" type="sibTrans" cxnId="{F8B024EE-426E-4639-8C66-EAF77BD3DC24}">
      <dgm:prSet/>
      <dgm:spPr/>
      <dgm:t>
        <a:bodyPr/>
        <a:lstStyle/>
        <a:p>
          <a:endParaRPr lang="da-DK"/>
        </a:p>
      </dgm:t>
    </dgm:pt>
    <dgm:pt modelId="{758FD726-FAFF-463F-9C77-F5A656301A0C}">
      <dgm:prSet custT="1"/>
      <dgm:spPr/>
      <dgm:t>
        <a:bodyPr/>
        <a:lstStyle/>
        <a:p>
          <a:r>
            <a:rPr lang="da-DK" sz="1600" dirty="0" smtClean="0"/>
            <a:t>SAPA sender (via infrastrukturen) notatet til rette sagsbærende journalsystem(-er).</a:t>
          </a:r>
        </a:p>
      </dgm:t>
    </dgm:pt>
    <dgm:pt modelId="{3444426F-6A1A-4B0D-B481-6A305BD32200}" type="parTrans" cxnId="{CCC6D346-3BCB-47CE-875C-9906789A55DC}">
      <dgm:prSet/>
      <dgm:spPr/>
      <dgm:t>
        <a:bodyPr/>
        <a:lstStyle/>
        <a:p>
          <a:endParaRPr lang="da-DK"/>
        </a:p>
      </dgm:t>
    </dgm:pt>
    <dgm:pt modelId="{B6738241-8037-4B77-A888-3201E4C68C76}" type="sibTrans" cxnId="{CCC6D346-3BCB-47CE-875C-9906789A55DC}">
      <dgm:prSet/>
      <dgm:spPr/>
      <dgm:t>
        <a:bodyPr/>
        <a:lstStyle/>
        <a:p>
          <a:endParaRPr lang="da-DK"/>
        </a:p>
      </dgm:t>
    </dgm:pt>
    <dgm:pt modelId="{073F82E3-05AD-43EE-8D71-4CFCE55EF673}" type="pres">
      <dgm:prSet presAssocID="{92C20311-E489-4C4D-9818-B6C36EA25695}" presName="Name0" presStyleCnt="0">
        <dgm:presLayoutVars>
          <dgm:dir/>
          <dgm:resizeHandles val="exact"/>
        </dgm:presLayoutVars>
      </dgm:prSet>
      <dgm:spPr/>
    </dgm:pt>
    <dgm:pt modelId="{A996AAEF-C8C0-4BA4-8118-2B5327905EBC}" type="pres">
      <dgm:prSet presAssocID="{6208AFC7-3502-4573-BA26-E5F83A6ECA26}" presName="node" presStyleLbl="node1" presStyleIdx="0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B66405B-64EC-4A76-A845-4AD6A753B0F9}" type="pres">
      <dgm:prSet presAssocID="{D860AF35-56A9-444E-83E9-BD8D80039C36}" presName="sibTrans" presStyleLbl="sibTrans2D1" presStyleIdx="0" presStyleCnt="3"/>
      <dgm:spPr/>
      <dgm:t>
        <a:bodyPr/>
        <a:lstStyle/>
        <a:p>
          <a:endParaRPr lang="da-DK"/>
        </a:p>
      </dgm:t>
    </dgm:pt>
    <dgm:pt modelId="{C608D92C-691E-4BFA-B368-B0255AC988B0}" type="pres">
      <dgm:prSet presAssocID="{D860AF35-56A9-444E-83E9-BD8D80039C36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F3D5162B-A5C6-4299-866A-1CA519260A65}" type="pres">
      <dgm:prSet presAssocID="{EEFEE372-CBBD-48B8-A59B-5D5E0611A85F}" presName="node" presStyleLbl="node1" presStyleIdx="1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880D66-63B7-4149-A6AA-B7DFEF7FDCE1}" type="pres">
      <dgm:prSet presAssocID="{DE93DB40-0470-4C56-BEC9-45F433AE1061}" presName="sibTrans" presStyleLbl="sibTrans2D1" presStyleIdx="1" presStyleCnt="3"/>
      <dgm:spPr/>
      <dgm:t>
        <a:bodyPr/>
        <a:lstStyle/>
        <a:p>
          <a:endParaRPr lang="da-DK"/>
        </a:p>
      </dgm:t>
    </dgm:pt>
    <dgm:pt modelId="{8069A25F-DE00-433D-8876-6BAA2594A71D}" type="pres">
      <dgm:prSet presAssocID="{DE93DB40-0470-4C56-BEC9-45F433AE1061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2D0EC80C-E1EA-4792-8417-128B0FD0BD6E}" type="pres">
      <dgm:prSet presAssocID="{758FD726-FAFF-463F-9C77-F5A656301A0C}" presName="node" presStyleLbl="node1" presStyleIdx="2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A81322-D8D1-48E6-862B-95791C6D0F7E}" type="pres">
      <dgm:prSet presAssocID="{B6738241-8037-4B77-A888-3201E4C68C76}" presName="sibTrans" presStyleLbl="sibTrans2D1" presStyleIdx="2" presStyleCnt="3"/>
      <dgm:spPr/>
      <dgm:t>
        <a:bodyPr/>
        <a:lstStyle/>
        <a:p>
          <a:endParaRPr lang="da-DK"/>
        </a:p>
      </dgm:t>
    </dgm:pt>
    <dgm:pt modelId="{40C8E499-8D47-41E7-A973-E4E493F99FD1}" type="pres">
      <dgm:prSet presAssocID="{B6738241-8037-4B77-A888-3201E4C68C76}" presName="connectorText" presStyleLbl="sibTrans2D1" presStyleIdx="2" presStyleCnt="3"/>
      <dgm:spPr/>
      <dgm:t>
        <a:bodyPr/>
        <a:lstStyle/>
        <a:p>
          <a:endParaRPr lang="da-DK"/>
        </a:p>
      </dgm:t>
    </dgm:pt>
    <dgm:pt modelId="{AB566C8C-5043-4772-A873-8547DBBF4F62}" type="pres">
      <dgm:prSet presAssocID="{4F796B73-C2C4-44AF-9602-6F51197F8B5E}" presName="node" presStyleLbl="node1" presStyleIdx="3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CC6D346-3BCB-47CE-875C-9906789A55DC}" srcId="{92C20311-E489-4C4D-9818-B6C36EA25695}" destId="{758FD726-FAFF-463F-9C77-F5A656301A0C}" srcOrd="2" destOrd="0" parTransId="{3444426F-6A1A-4B0D-B481-6A305BD32200}" sibTransId="{B6738241-8037-4B77-A888-3201E4C68C76}"/>
    <dgm:cxn modelId="{8FFB018C-CA57-4A47-ACA2-2FDBDE0BF5D4}" type="presOf" srcId="{D860AF35-56A9-444E-83E9-BD8D80039C36}" destId="{EB66405B-64EC-4A76-A845-4AD6A753B0F9}" srcOrd="0" destOrd="0" presId="urn:microsoft.com/office/officeart/2005/8/layout/process1"/>
    <dgm:cxn modelId="{9EEDAEC7-2EC0-474A-812A-2032D8BFB43D}" type="presOf" srcId="{DE93DB40-0470-4C56-BEC9-45F433AE1061}" destId="{CA880D66-63B7-4149-A6AA-B7DFEF7FDCE1}" srcOrd="0" destOrd="0" presId="urn:microsoft.com/office/officeart/2005/8/layout/process1"/>
    <dgm:cxn modelId="{F8B024EE-426E-4639-8C66-EAF77BD3DC24}" srcId="{92C20311-E489-4C4D-9818-B6C36EA25695}" destId="{4F796B73-C2C4-44AF-9602-6F51197F8B5E}" srcOrd="3" destOrd="0" parTransId="{4AE3FF84-F467-4B42-8219-594337AAC5AD}" sibTransId="{F5D6317E-04A2-4F14-BB81-2584FEBFDBCE}"/>
    <dgm:cxn modelId="{A2B9454C-E048-4EDC-B5FC-722D90BF66DF}" type="presOf" srcId="{92C20311-E489-4C4D-9818-B6C36EA25695}" destId="{073F82E3-05AD-43EE-8D71-4CFCE55EF673}" srcOrd="0" destOrd="0" presId="urn:microsoft.com/office/officeart/2005/8/layout/process1"/>
    <dgm:cxn modelId="{CAB8F717-6482-4F8F-9BDE-DE53C8CAFC72}" srcId="{92C20311-E489-4C4D-9818-B6C36EA25695}" destId="{6208AFC7-3502-4573-BA26-E5F83A6ECA26}" srcOrd="0" destOrd="0" parTransId="{4554B50D-1BC2-4679-8C7F-13CFD6B4AFCD}" sibTransId="{D860AF35-56A9-444E-83E9-BD8D80039C36}"/>
    <dgm:cxn modelId="{68733718-2587-4F8A-B559-29965A3513BB}" type="presOf" srcId="{D860AF35-56A9-444E-83E9-BD8D80039C36}" destId="{C608D92C-691E-4BFA-B368-B0255AC988B0}" srcOrd="1" destOrd="0" presId="urn:microsoft.com/office/officeart/2005/8/layout/process1"/>
    <dgm:cxn modelId="{FBC0552E-43D2-4B1F-820F-6DF8873483EF}" type="presOf" srcId="{4F796B73-C2C4-44AF-9602-6F51197F8B5E}" destId="{AB566C8C-5043-4772-A873-8547DBBF4F62}" srcOrd="0" destOrd="0" presId="urn:microsoft.com/office/officeart/2005/8/layout/process1"/>
    <dgm:cxn modelId="{162D467B-7250-4B42-84BF-095E9A7F1FA1}" type="presOf" srcId="{B6738241-8037-4B77-A888-3201E4C68C76}" destId="{7EA81322-D8D1-48E6-862B-95791C6D0F7E}" srcOrd="0" destOrd="0" presId="urn:microsoft.com/office/officeart/2005/8/layout/process1"/>
    <dgm:cxn modelId="{CA89F78D-3832-464F-9F23-A822066C7625}" type="presOf" srcId="{6208AFC7-3502-4573-BA26-E5F83A6ECA26}" destId="{A996AAEF-C8C0-4BA4-8118-2B5327905EBC}" srcOrd="0" destOrd="0" presId="urn:microsoft.com/office/officeart/2005/8/layout/process1"/>
    <dgm:cxn modelId="{2076BDF6-3674-4F9A-A82E-D3F57B3367A2}" type="presOf" srcId="{DE93DB40-0470-4C56-BEC9-45F433AE1061}" destId="{8069A25F-DE00-433D-8876-6BAA2594A71D}" srcOrd="1" destOrd="0" presId="urn:microsoft.com/office/officeart/2005/8/layout/process1"/>
    <dgm:cxn modelId="{FEF0EF46-5DCE-48D3-B1FD-C23B183D74C5}" type="presOf" srcId="{EEFEE372-CBBD-48B8-A59B-5D5E0611A85F}" destId="{F3D5162B-A5C6-4299-866A-1CA519260A65}" srcOrd="0" destOrd="0" presId="urn:microsoft.com/office/officeart/2005/8/layout/process1"/>
    <dgm:cxn modelId="{45A8A2FE-9E67-4F3C-8F73-F8156E36A871}" type="presOf" srcId="{B6738241-8037-4B77-A888-3201E4C68C76}" destId="{40C8E499-8D47-41E7-A973-E4E493F99FD1}" srcOrd="1" destOrd="0" presId="urn:microsoft.com/office/officeart/2005/8/layout/process1"/>
    <dgm:cxn modelId="{01B48151-87FC-4A7D-A487-931CDC3EF0EA}" srcId="{92C20311-E489-4C4D-9818-B6C36EA25695}" destId="{EEFEE372-CBBD-48B8-A59B-5D5E0611A85F}" srcOrd="1" destOrd="0" parTransId="{74368DC8-FCAE-4BA9-8080-62CCC31523DE}" sibTransId="{DE93DB40-0470-4C56-BEC9-45F433AE1061}"/>
    <dgm:cxn modelId="{1671B1D1-9155-423F-A5DC-4AB963B3D337}" type="presOf" srcId="{758FD726-FAFF-463F-9C77-F5A656301A0C}" destId="{2D0EC80C-E1EA-4792-8417-128B0FD0BD6E}" srcOrd="0" destOrd="0" presId="urn:microsoft.com/office/officeart/2005/8/layout/process1"/>
    <dgm:cxn modelId="{D0DB52AD-979E-4D80-969B-154D5EC80EF4}" type="presParOf" srcId="{073F82E3-05AD-43EE-8D71-4CFCE55EF673}" destId="{A996AAEF-C8C0-4BA4-8118-2B5327905EBC}" srcOrd="0" destOrd="0" presId="urn:microsoft.com/office/officeart/2005/8/layout/process1"/>
    <dgm:cxn modelId="{7A9A53C3-EFF1-42FB-8839-4597ECEED677}" type="presParOf" srcId="{073F82E3-05AD-43EE-8D71-4CFCE55EF673}" destId="{EB66405B-64EC-4A76-A845-4AD6A753B0F9}" srcOrd="1" destOrd="0" presId="urn:microsoft.com/office/officeart/2005/8/layout/process1"/>
    <dgm:cxn modelId="{496CA90A-E305-4B5A-9584-F1BAFD092421}" type="presParOf" srcId="{EB66405B-64EC-4A76-A845-4AD6A753B0F9}" destId="{C608D92C-691E-4BFA-B368-B0255AC988B0}" srcOrd="0" destOrd="0" presId="urn:microsoft.com/office/officeart/2005/8/layout/process1"/>
    <dgm:cxn modelId="{557E31BF-C667-44BC-B300-CADD226D3291}" type="presParOf" srcId="{073F82E3-05AD-43EE-8D71-4CFCE55EF673}" destId="{F3D5162B-A5C6-4299-866A-1CA519260A65}" srcOrd="2" destOrd="0" presId="urn:microsoft.com/office/officeart/2005/8/layout/process1"/>
    <dgm:cxn modelId="{12014246-EB82-4F32-86E0-BBC15D08DE98}" type="presParOf" srcId="{073F82E3-05AD-43EE-8D71-4CFCE55EF673}" destId="{CA880D66-63B7-4149-A6AA-B7DFEF7FDCE1}" srcOrd="3" destOrd="0" presId="urn:microsoft.com/office/officeart/2005/8/layout/process1"/>
    <dgm:cxn modelId="{FF5CCA1D-BD1E-41C6-A7DF-2FB7E3AE60EB}" type="presParOf" srcId="{CA880D66-63B7-4149-A6AA-B7DFEF7FDCE1}" destId="{8069A25F-DE00-433D-8876-6BAA2594A71D}" srcOrd="0" destOrd="0" presId="urn:microsoft.com/office/officeart/2005/8/layout/process1"/>
    <dgm:cxn modelId="{84871187-9C3D-49FB-A75A-9373072ACD61}" type="presParOf" srcId="{073F82E3-05AD-43EE-8D71-4CFCE55EF673}" destId="{2D0EC80C-E1EA-4792-8417-128B0FD0BD6E}" srcOrd="4" destOrd="0" presId="urn:microsoft.com/office/officeart/2005/8/layout/process1"/>
    <dgm:cxn modelId="{02D70FAF-B4D5-4930-B3AB-1D35B0A6826B}" type="presParOf" srcId="{073F82E3-05AD-43EE-8D71-4CFCE55EF673}" destId="{7EA81322-D8D1-48E6-862B-95791C6D0F7E}" srcOrd="5" destOrd="0" presId="urn:microsoft.com/office/officeart/2005/8/layout/process1"/>
    <dgm:cxn modelId="{B27E9436-CDC5-44DF-B393-1AF0B3F7AD98}" type="presParOf" srcId="{7EA81322-D8D1-48E6-862B-95791C6D0F7E}" destId="{40C8E499-8D47-41E7-A973-E4E493F99FD1}" srcOrd="0" destOrd="0" presId="urn:microsoft.com/office/officeart/2005/8/layout/process1"/>
    <dgm:cxn modelId="{7DEF95B0-7B73-453A-AF8D-1C2F2EFE2FA0}" type="presParOf" srcId="{073F82E3-05AD-43EE-8D71-4CFCE55EF673}" destId="{AB566C8C-5043-4772-A873-8547DBBF4F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20311-E489-4C4D-9818-B6C36EA256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08AFC7-3502-4573-BA26-E5F83A6ECA26}">
      <dgm:prSet phldrT="[Tekst]" custT="1"/>
      <dgm:spPr/>
      <dgm:t>
        <a:bodyPr/>
        <a:lstStyle/>
        <a:p>
          <a:r>
            <a:rPr lang="da-DK" sz="1600" b="0" dirty="0" smtClean="0"/>
            <a:t>B</a:t>
          </a:r>
          <a:r>
            <a:rPr lang="da-DK" sz="1600" dirty="0" smtClean="0"/>
            <a:t>ruger har behov for at lave et notat om en borger eller en virksomhed i en journal i et system, der ikke er SAPA </a:t>
          </a:r>
          <a:endParaRPr lang="da-DK" sz="1600" dirty="0"/>
        </a:p>
      </dgm:t>
    </dgm:pt>
    <dgm:pt modelId="{4554B50D-1BC2-4679-8C7F-13CFD6B4AFCD}" type="parTrans" cxnId="{CAB8F717-6482-4F8F-9BDE-DE53C8CAFC72}">
      <dgm:prSet/>
      <dgm:spPr/>
      <dgm:t>
        <a:bodyPr/>
        <a:lstStyle/>
        <a:p>
          <a:endParaRPr lang="da-DK"/>
        </a:p>
      </dgm:t>
    </dgm:pt>
    <dgm:pt modelId="{D860AF35-56A9-444E-83E9-BD8D80039C36}" type="sibTrans" cxnId="{CAB8F717-6482-4F8F-9BDE-DE53C8CAFC72}">
      <dgm:prSet/>
      <dgm:spPr/>
      <dgm:t>
        <a:bodyPr/>
        <a:lstStyle/>
        <a:p>
          <a:endParaRPr lang="da-DK"/>
        </a:p>
      </dgm:t>
    </dgm:pt>
    <dgm:pt modelId="{EEFEE372-CBBD-48B8-A59B-5D5E0611A85F}">
      <dgm:prSet phldrT="[Tekst]" custT="1"/>
      <dgm:spPr/>
      <dgm:t>
        <a:bodyPr/>
        <a:lstStyle/>
        <a:p>
          <a:r>
            <a:rPr lang="da-DK" sz="1600" dirty="0" smtClean="0"/>
            <a:t>Bruger indtaster notatet i brugerdialogen i SAPA-løsningen og klikker på ‘send’</a:t>
          </a:r>
          <a:endParaRPr lang="da-DK" sz="1600" dirty="0"/>
        </a:p>
      </dgm:t>
    </dgm:pt>
    <dgm:pt modelId="{74368DC8-FCAE-4BA9-8080-62CCC31523DE}" type="parTrans" cxnId="{01B48151-87FC-4A7D-A487-931CDC3EF0EA}">
      <dgm:prSet/>
      <dgm:spPr/>
      <dgm:t>
        <a:bodyPr/>
        <a:lstStyle/>
        <a:p>
          <a:endParaRPr lang="da-DK"/>
        </a:p>
      </dgm:t>
    </dgm:pt>
    <dgm:pt modelId="{DE93DB40-0470-4C56-BEC9-45F433AE1061}" type="sibTrans" cxnId="{01B48151-87FC-4A7D-A487-931CDC3EF0EA}">
      <dgm:prSet/>
      <dgm:spPr/>
      <dgm:t>
        <a:bodyPr/>
        <a:lstStyle/>
        <a:p>
          <a:endParaRPr lang="da-DK"/>
        </a:p>
      </dgm:t>
    </dgm:pt>
    <dgm:pt modelId="{4F796B73-C2C4-44AF-9602-6F51197F8B5E}">
      <dgm:prSet phldrT="[Tekst]" custT="1"/>
      <dgm:spPr/>
      <dgm:t>
        <a:bodyPr/>
        <a:lstStyle/>
        <a:p>
          <a:r>
            <a:rPr lang="da-DK" sz="1600" dirty="0" smtClean="0"/>
            <a:t>Rette sagsbærende system modtager journalnotatet og systemet eller en brugere journaliserer disse på rette sag </a:t>
          </a:r>
          <a:endParaRPr lang="da-DK" sz="1600" dirty="0"/>
        </a:p>
      </dgm:t>
    </dgm:pt>
    <dgm:pt modelId="{4AE3FF84-F467-4B42-8219-594337AAC5AD}" type="parTrans" cxnId="{F8B024EE-426E-4639-8C66-EAF77BD3DC24}">
      <dgm:prSet/>
      <dgm:spPr/>
      <dgm:t>
        <a:bodyPr/>
        <a:lstStyle/>
        <a:p>
          <a:endParaRPr lang="da-DK"/>
        </a:p>
      </dgm:t>
    </dgm:pt>
    <dgm:pt modelId="{F5D6317E-04A2-4F14-BB81-2584FEBFDBCE}" type="sibTrans" cxnId="{F8B024EE-426E-4639-8C66-EAF77BD3DC24}">
      <dgm:prSet/>
      <dgm:spPr/>
      <dgm:t>
        <a:bodyPr/>
        <a:lstStyle/>
        <a:p>
          <a:endParaRPr lang="da-DK"/>
        </a:p>
      </dgm:t>
    </dgm:pt>
    <dgm:pt modelId="{758FD726-FAFF-463F-9C77-F5A656301A0C}">
      <dgm:prSet custT="1"/>
      <dgm:spPr/>
      <dgm:t>
        <a:bodyPr/>
        <a:lstStyle/>
        <a:p>
          <a:r>
            <a:rPr lang="da-DK" sz="1600" dirty="0" smtClean="0"/>
            <a:t>SAPA sender (via infrastrukturen) notatet til rette sagsbærende journalsystem(-er).</a:t>
          </a:r>
        </a:p>
      </dgm:t>
    </dgm:pt>
    <dgm:pt modelId="{3444426F-6A1A-4B0D-B481-6A305BD32200}" type="parTrans" cxnId="{CCC6D346-3BCB-47CE-875C-9906789A55DC}">
      <dgm:prSet/>
      <dgm:spPr/>
      <dgm:t>
        <a:bodyPr/>
        <a:lstStyle/>
        <a:p>
          <a:endParaRPr lang="da-DK"/>
        </a:p>
      </dgm:t>
    </dgm:pt>
    <dgm:pt modelId="{B6738241-8037-4B77-A888-3201E4C68C76}" type="sibTrans" cxnId="{CCC6D346-3BCB-47CE-875C-9906789A55DC}">
      <dgm:prSet/>
      <dgm:spPr/>
      <dgm:t>
        <a:bodyPr/>
        <a:lstStyle/>
        <a:p>
          <a:endParaRPr lang="da-DK"/>
        </a:p>
      </dgm:t>
    </dgm:pt>
    <dgm:pt modelId="{073F82E3-05AD-43EE-8D71-4CFCE55EF673}" type="pres">
      <dgm:prSet presAssocID="{92C20311-E489-4C4D-9818-B6C36EA25695}" presName="Name0" presStyleCnt="0">
        <dgm:presLayoutVars>
          <dgm:dir/>
          <dgm:resizeHandles val="exact"/>
        </dgm:presLayoutVars>
      </dgm:prSet>
      <dgm:spPr/>
    </dgm:pt>
    <dgm:pt modelId="{A996AAEF-C8C0-4BA4-8118-2B5327905EBC}" type="pres">
      <dgm:prSet presAssocID="{6208AFC7-3502-4573-BA26-E5F83A6ECA26}" presName="node" presStyleLbl="node1" presStyleIdx="0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B66405B-64EC-4A76-A845-4AD6A753B0F9}" type="pres">
      <dgm:prSet presAssocID="{D860AF35-56A9-444E-83E9-BD8D80039C36}" presName="sibTrans" presStyleLbl="sibTrans2D1" presStyleIdx="0" presStyleCnt="3"/>
      <dgm:spPr/>
      <dgm:t>
        <a:bodyPr/>
        <a:lstStyle/>
        <a:p>
          <a:endParaRPr lang="da-DK"/>
        </a:p>
      </dgm:t>
    </dgm:pt>
    <dgm:pt modelId="{C608D92C-691E-4BFA-B368-B0255AC988B0}" type="pres">
      <dgm:prSet presAssocID="{D860AF35-56A9-444E-83E9-BD8D80039C36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F3D5162B-A5C6-4299-866A-1CA519260A65}" type="pres">
      <dgm:prSet presAssocID="{EEFEE372-CBBD-48B8-A59B-5D5E0611A85F}" presName="node" presStyleLbl="node1" presStyleIdx="1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A880D66-63B7-4149-A6AA-B7DFEF7FDCE1}" type="pres">
      <dgm:prSet presAssocID="{DE93DB40-0470-4C56-BEC9-45F433AE1061}" presName="sibTrans" presStyleLbl="sibTrans2D1" presStyleIdx="1" presStyleCnt="3"/>
      <dgm:spPr/>
      <dgm:t>
        <a:bodyPr/>
        <a:lstStyle/>
        <a:p>
          <a:endParaRPr lang="da-DK"/>
        </a:p>
      </dgm:t>
    </dgm:pt>
    <dgm:pt modelId="{8069A25F-DE00-433D-8876-6BAA2594A71D}" type="pres">
      <dgm:prSet presAssocID="{DE93DB40-0470-4C56-BEC9-45F433AE1061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2D0EC80C-E1EA-4792-8417-128B0FD0BD6E}" type="pres">
      <dgm:prSet presAssocID="{758FD726-FAFF-463F-9C77-F5A656301A0C}" presName="node" presStyleLbl="node1" presStyleIdx="2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A81322-D8D1-48E6-862B-95791C6D0F7E}" type="pres">
      <dgm:prSet presAssocID="{B6738241-8037-4B77-A888-3201E4C68C76}" presName="sibTrans" presStyleLbl="sibTrans2D1" presStyleIdx="2" presStyleCnt="3"/>
      <dgm:spPr/>
      <dgm:t>
        <a:bodyPr/>
        <a:lstStyle/>
        <a:p>
          <a:endParaRPr lang="da-DK"/>
        </a:p>
      </dgm:t>
    </dgm:pt>
    <dgm:pt modelId="{40C8E499-8D47-41E7-A973-E4E493F99FD1}" type="pres">
      <dgm:prSet presAssocID="{B6738241-8037-4B77-A888-3201E4C68C76}" presName="connectorText" presStyleLbl="sibTrans2D1" presStyleIdx="2" presStyleCnt="3"/>
      <dgm:spPr/>
      <dgm:t>
        <a:bodyPr/>
        <a:lstStyle/>
        <a:p>
          <a:endParaRPr lang="da-DK"/>
        </a:p>
      </dgm:t>
    </dgm:pt>
    <dgm:pt modelId="{AB566C8C-5043-4772-A873-8547DBBF4F62}" type="pres">
      <dgm:prSet presAssocID="{4F796B73-C2C4-44AF-9602-6F51197F8B5E}" presName="node" presStyleLbl="node1" presStyleIdx="3" presStyleCnt="4" custScaleX="27562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F8B024EE-426E-4639-8C66-EAF77BD3DC24}" srcId="{92C20311-E489-4C4D-9818-B6C36EA25695}" destId="{4F796B73-C2C4-44AF-9602-6F51197F8B5E}" srcOrd="3" destOrd="0" parTransId="{4AE3FF84-F467-4B42-8219-594337AAC5AD}" sibTransId="{F5D6317E-04A2-4F14-BB81-2584FEBFDBCE}"/>
    <dgm:cxn modelId="{D261FAFA-6F00-4CE6-8A5E-21F0DADCFBC9}" type="presOf" srcId="{EEFEE372-CBBD-48B8-A59B-5D5E0611A85F}" destId="{F3D5162B-A5C6-4299-866A-1CA519260A65}" srcOrd="0" destOrd="0" presId="urn:microsoft.com/office/officeart/2005/8/layout/process1"/>
    <dgm:cxn modelId="{489CC8E6-FC35-44A4-A6C6-F8DAC8F8EC37}" type="presOf" srcId="{DE93DB40-0470-4C56-BEC9-45F433AE1061}" destId="{8069A25F-DE00-433D-8876-6BAA2594A71D}" srcOrd="1" destOrd="0" presId="urn:microsoft.com/office/officeart/2005/8/layout/process1"/>
    <dgm:cxn modelId="{A35BA77B-62F1-4B69-BDF6-56F554835762}" type="presOf" srcId="{D860AF35-56A9-444E-83E9-BD8D80039C36}" destId="{C608D92C-691E-4BFA-B368-B0255AC988B0}" srcOrd="1" destOrd="0" presId="urn:microsoft.com/office/officeart/2005/8/layout/process1"/>
    <dgm:cxn modelId="{CCC6D346-3BCB-47CE-875C-9906789A55DC}" srcId="{92C20311-E489-4C4D-9818-B6C36EA25695}" destId="{758FD726-FAFF-463F-9C77-F5A656301A0C}" srcOrd="2" destOrd="0" parTransId="{3444426F-6A1A-4B0D-B481-6A305BD32200}" sibTransId="{B6738241-8037-4B77-A888-3201E4C68C76}"/>
    <dgm:cxn modelId="{01B48151-87FC-4A7D-A487-931CDC3EF0EA}" srcId="{92C20311-E489-4C4D-9818-B6C36EA25695}" destId="{EEFEE372-CBBD-48B8-A59B-5D5E0611A85F}" srcOrd="1" destOrd="0" parTransId="{74368DC8-FCAE-4BA9-8080-62CCC31523DE}" sibTransId="{DE93DB40-0470-4C56-BEC9-45F433AE1061}"/>
    <dgm:cxn modelId="{EBAD4FD0-8C7A-40E4-8EFE-4CA246C10DDD}" type="presOf" srcId="{B6738241-8037-4B77-A888-3201E4C68C76}" destId="{40C8E499-8D47-41E7-A973-E4E493F99FD1}" srcOrd="1" destOrd="0" presId="urn:microsoft.com/office/officeart/2005/8/layout/process1"/>
    <dgm:cxn modelId="{CAB8F717-6482-4F8F-9BDE-DE53C8CAFC72}" srcId="{92C20311-E489-4C4D-9818-B6C36EA25695}" destId="{6208AFC7-3502-4573-BA26-E5F83A6ECA26}" srcOrd="0" destOrd="0" parTransId="{4554B50D-1BC2-4679-8C7F-13CFD6B4AFCD}" sibTransId="{D860AF35-56A9-444E-83E9-BD8D80039C36}"/>
    <dgm:cxn modelId="{2D05C040-BE5D-4131-8657-5721AF910C4A}" type="presOf" srcId="{4F796B73-C2C4-44AF-9602-6F51197F8B5E}" destId="{AB566C8C-5043-4772-A873-8547DBBF4F62}" srcOrd="0" destOrd="0" presId="urn:microsoft.com/office/officeart/2005/8/layout/process1"/>
    <dgm:cxn modelId="{938CC303-D7D0-49B0-8FD9-7DE05B2F7C45}" type="presOf" srcId="{6208AFC7-3502-4573-BA26-E5F83A6ECA26}" destId="{A996AAEF-C8C0-4BA4-8118-2B5327905EBC}" srcOrd="0" destOrd="0" presId="urn:microsoft.com/office/officeart/2005/8/layout/process1"/>
    <dgm:cxn modelId="{E5589201-3BB4-4A37-BDB4-E12F7AE0F29A}" type="presOf" srcId="{B6738241-8037-4B77-A888-3201E4C68C76}" destId="{7EA81322-D8D1-48E6-862B-95791C6D0F7E}" srcOrd="0" destOrd="0" presId="urn:microsoft.com/office/officeart/2005/8/layout/process1"/>
    <dgm:cxn modelId="{96801881-FDA4-44D8-99D6-C508348263C9}" type="presOf" srcId="{92C20311-E489-4C4D-9818-B6C36EA25695}" destId="{073F82E3-05AD-43EE-8D71-4CFCE55EF673}" srcOrd="0" destOrd="0" presId="urn:microsoft.com/office/officeart/2005/8/layout/process1"/>
    <dgm:cxn modelId="{202F4E05-ACDD-40A5-8204-AD20195B834E}" type="presOf" srcId="{758FD726-FAFF-463F-9C77-F5A656301A0C}" destId="{2D0EC80C-E1EA-4792-8417-128B0FD0BD6E}" srcOrd="0" destOrd="0" presId="urn:microsoft.com/office/officeart/2005/8/layout/process1"/>
    <dgm:cxn modelId="{C83D4620-6800-4DA7-AEEC-B46EF76EE97B}" type="presOf" srcId="{DE93DB40-0470-4C56-BEC9-45F433AE1061}" destId="{CA880D66-63B7-4149-A6AA-B7DFEF7FDCE1}" srcOrd="0" destOrd="0" presId="urn:microsoft.com/office/officeart/2005/8/layout/process1"/>
    <dgm:cxn modelId="{4B2613B8-1256-439B-A155-0924E69AF03F}" type="presOf" srcId="{D860AF35-56A9-444E-83E9-BD8D80039C36}" destId="{EB66405B-64EC-4A76-A845-4AD6A753B0F9}" srcOrd="0" destOrd="0" presId="urn:microsoft.com/office/officeart/2005/8/layout/process1"/>
    <dgm:cxn modelId="{2F9DA48D-4D04-4372-9606-D0B87A3A7706}" type="presParOf" srcId="{073F82E3-05AD-43EE-8D71-4CFCE55EF673}" destId="{A996AAEF-C8C0-4BA4-8118-2B5327905EBC}" srcOrd="0" destOrd="0" presId="urn:microsoft.com/office/officeart/2005/8/layout/process1"/>
    <dgm:cxn modelId="{0794ABEF-948E-4F4C-B51E-80334294F1A0}" type="presParOf" srcId="{073F82E3-05AD-43EE-8D71-4CFCE55EF673}" destId="{EB66405B-64EC-4A76-A845-4AD6A753B0F9}" srcOrd="1" destOrd="0" presId="urn:microsoft.com/office/officeart/2005/8/layout/process1"/>
    <dgm:cxn modelId="{BE3BD181-1538-4B52-9891-2FC81FC6BB2F}" type="presParOf" srcId="{EB66405B-64EC-4A76-A845-4AD6A753B0F9}" destId="{C608D92C-691E-4BFA-B368-B0255AC988B0}" srcOrd="0" destOrd="0" presId="urn:microsoft.com/office/officeart/2005/8/layout/process1"/>
    <dgm:cxn modelId="{B83394AE-C841-4699-BCD0-74890B900742}" type="presParOf" srcId="{073F82E3-05AD-43EE-8D71-4CFCE55EF673}" destId="{F3D5162B-A5C6-4299-866A-1CA519260A65}" srcOrd="2" destOrd="0" presId="urn:microsoft.com/office/officeart/2005/8/layout/process1"/>
    <dgm:cxn modelId="{FCB8774C-C158-4354-9390-85592AE66D67}" type="presParOf" srcId="{073F82E3-05AD-43EE-8D71-4CFCE55EF673}" destId="{CA880D66-63B7-4149-A6AA-B7DFEF7FDCE1}" srcOrd="3" destOrd="0" presId="urn:microsoft.com/office/officeart/2005/8/layout/process1"/>
    <dgm:cxn modelId="{7C91E24E-0D84-40B4-A284-E2BF5571C875}" type="presParOf" srcId="{CA880D66-63B7-4149-A6AA-B7DFEF7FDCE1}" destId="{8069A25F-DE00-433D-8876-6BAA2594A71D}" srcOrd="0" destOrd="0" presId="urn:microsoft.com/office/officeart/2005/8/layout/process1"/>
    <dgm:cxn modelId="{8EC3EEDA-7E1A-45ED-938D-A077388083C5}" type="presParOf" srcId="{073F82E3-05AD-43EE-8D71-4CFCE55EF673}" destId="{2D0EC80C-E1EA-4792-8417-128B0FD0BD6E}" srcOrd="4" destOrd="0" presId="urn:microsoft.com/office/officeart/2005/8/layout/process1"/>
    <dgm:cxn modelId="{9FEEA22C-30C3-4EFB-9B9B-591FACB14344}" type="presParOf" srcId="{073F82E3-05AD-43EE-8D71-4CFCE55EF673}" destId="{7EA81322-D8D1-48E6-862B-95791C6D0F7E}" srcOrd="5" destOrd="0" presId="urn:microsoft.com/office/officeart/2005/8/layout/process1"/>
    <dgm:cxn modelId="{9C0451B1-59A9-406F-A955-A2B746676B14}" type="presParOf" srcId="{7EA81322-D8D1-48E6-862B-95791C6D0F7E}" destId="{40C8E499-8D47-41E7-A973-E4E493F99FD1}" srcOrd="0" destOrd="0" presId="urn:microsoft.com/office/officeart/2005/8/layout/process1"/>
    <dgm:cxn modelId="{3172999A-0912-4623-915B-FEF031234EB7}" type="presParOf" srcId="{073F82E3-05AD-43EE-8D71-4CFCE55EF673}" destId="{AB566C8C-5043-4772-A873-8547DBBF4F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210" y="3506348"/>
            <a:ext cx="6730078" cy="720080"/>
          </a:xfrm>
        </p:spPr>
        <p:txBody>
          <a:bodyPr wrap="square" anchor="b" anchorCtr="0">
            <a:normAutofit/>
          </a:bodyPr>
          <a:lstStyle>
            <a:lvl1pPr>
              <a:lnSpc>
                <a:spcPts val="45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0775" y="4437112"/>
            <a:ext cx="6696744" cy="14401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Klik for at tilføje undertitel/afsender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DD6E13-BEC2-487A-9E46-2CE6FFAA0955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KombitShape"/>
          <p:cNvGrpSpPr/>
          <p:nvPr/>
        </p:nvGrpSpPr>
        <p:grpSpPr>
          <a:xfrm>
            <a:off x="2117378" y="-143168"/>
            <a:ext cx="7637386" cy="4618506"/>
            <a:chOff x="2117378" y="-143168"/>
            <a:chExt cx="7637386" cy="4618506"/>
          </a:xfrm>
          <a:solidFill>
            <a:schemeClr val="bg1"/>
          </a:solidFill>
        </p:grpSpPr>
        <p:sp>
          <p:nvSpPr>
            <p:cNvPr id="21" name="Krans 3"/>
            <p:cNvSpPr>
              <a:spLocks noChangeAspect="1"/>
            </p:cNvSpPr>
            <p:nvPr/>
          </p:nvSpPr>
          <p:spPr>
            <a:xfrm>
              <a:off x="2117378" y="-143168"/>
              <a:ext cx="4176000" cy="2088000"/>
            </a:xfrm>
            <a:custGeom>
              <a:avLst/>
              <a:gdLst/>
              <a:ahLst/>
              <a:cxnLst/>
              <a:rect l="l" t="t" r="r" b="b"/>
              <a:pathLst>
                <a:path w="4176000" h="2088000">
                  <a:moveTo>
                    <a:pt x="0" y="0"/>
                  </a:moveTo>
                  <a:lnTo>
                    <a:pt x="4176000" y="0"/>
                  </a:lnTo>
                  <a:cubicBezTo>
                    <a:pt x="4176000" y="1153171"/>
                    <a:pt x="3241171" y="2088000"/>
                    <a:pt x="2088000" y="2088000"/>
                  </a:cubicBezTo>
                  <a:cubicBezTo>
                    <a:pt x="934829" y="2088000"/>
                    <a:pt x="0" y="1153171"/>
                    <a:pt x="0" y="0"/>
                  </a:cubicBezTo>
                  <a:close/>
                  <a:moveTo>
                    <a:pt x="651122" y="0"/>
                  </a:moveTo>
                  <a:cubicBezTo>
                    <a:pt x="651122" y="793566"/>
                    <a:pt x="1294434" y="1436878"/>
                    <a:pt x="2088000" y="1436878"/>
                  </a:cubicBezTo>
                  <a:cubicBezTo>
                    <a:pt x="2881566" y="1436878"/>
                    <a:pt x="3524878" y="793566"/>
                    <a:pt x="3524878" y="0"/>
                  </a:cubicBezTo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ktangel 21"/>
            <p:cNvSpPr/>
            <p:nvPr/>
          </p:nvSpPr>
          <p:spPr>
            <a:xfrm rot="2700000">
              <a:off x="4950278" y="2329983"/>
              <a:ext cx="3640764" cy="64994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ktangel 22"/>
            <p:cNvSpPr/>
            <p:nvPr/>
          </p:nvSpPr>
          <p:spPr>
            <a:xfrm rot="18900000">
              <a:off x="7227345" y="2723296"/>
              <a:ext cx="2527419" cy="652096"/>
            </a:xfrm>
            <a:custGeom>
              <a:avLst/>
              <a:gdLst/>
              <a:ahLst/>
              <a:cxnLst/>
              <a:rect l="l" t="t" r="r" b="b"/>
              <a:pathLst>
                <a:path w="2527419" h="652096">
                  <a:moveTo>
                    <a:pt x="0" y="0"/>
                  </a:moveTo>
                  <a:lnTo>
                    <a:pt x="2527419" y="0"/>
                  </a:lnTo>
                  <a:lnTo>
                    <a:pt x="1893395" y="652096"/>
                  </a:lnTo>
                  <a:lnTo>
                    <a:pt x="0" y="6499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6" name="Billed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6055200"/>
            <a:ext cx="1527731" cy="485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øjrestill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571182" cy="84163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7A62-7F4D-46C3-87E1-477889CCEF12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8725" y="0"/>
            <a:ext cx="4105275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" tIns="1440000" rIns="324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4318917" cy="4104031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5BA5-11A5-4F4C-AF17-2AE2E5036D36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67544" y="1581150"/>
            <a:ext cx="3960440" cy="4079875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252000" tIns="1080000" rIns="252000" bIns="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aseline="0"/>
            </a:lvl1pPr>
          </a:lstStyle>
          <a:p>
            <a:r>
              <a:rPr lang="da-DK" dirty="0" smtClean="0"/>
              <a:t>Klik så her på knappen i midten for at indsætte et billede.</a:t>
            </a:r>
            <a:endParaRPr lang="en-US" dirty="0"/>
          </a:p>
        </p:txBody>
      </p:sp>
      <p:sp>
        <p:nvSpPr>
          <p:cNvPr id="7" name="Pladsholder til billede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80000" y="1587500"/>
            <a:ext cx="3960000" cy="410368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52000" tIns="1080000" rIns="252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først her på knappen i midten for at indsætte et billede.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700"/>
              </a:lnSpc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8DAC-5E6C-4D88-859D-93A0747E8277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nitsoverskrift">
    <p:bg>
      <p:bgPr>
        <a:solidFill>
          <a:srgbClr val="D7D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691680" y="6723137"/>
            <a:ext cx="5400600" cy="45027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(Brødtekst benyttes ikke på dette dias)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B3A67A-F57C-4B34-ADD1-03E0C8523631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22BEA-4D31-4C39-B8C3-10D1386D54D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e 42"/>
          <p:cNvGrpSpPr/>
          <p:nvPr/>
        </p:nvGrpSpPr>
        <p:grpSpPr>
          <a:xfrm>
            <a:off x="7127786" y="6063819"/>
            <a:ext cx="1504800" cy="476559"/>
            <a:chOff x="0" y="0"/>
            <a:chExt cx="6907213" cy="2160588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0" y="20638"/>
              <a:ext cx="1103313" cy="1212850"/>
            </a:xfrm>
            <a:custGeom>
              <a:avLst/>
              <a:gdLst/>
              <a:ahLst/>
              <a:cxnLst/>
              <a:rect l="0" t="0" r="r" b="b"/>
              <a:pathLst>
                <a:path w="695" h="764">
                  <a:moveTo>
                    <a:pt x="0" y="0"/>
                  </a:moveTo>
                  <a:lnTo>
                    <a:pt x="168" y="0"/>
                  </a:lnTo>
                  <a:lnTo>
                    <a:pt x="168" y="334"/>
                  </a:lnTo>
                  <a:lnTo>
                    <a:pt x="478" y="0"/>
                  </a:lnTo>
                  <a:lnTo>
                    <a:pt x="680" y="0"/>
                  </a:lnTo>
                  <a:lnTo>
                    <a:pt x="370" y="324"/>
                  </a:lnTo>
                  <a:lnTo>
                    <a:pt x="695" y="764"/>
                  </a:lnTo>
                  <a:lnTo>
                    <a:pt x="493" y="764"/>
                  </a:lnTo>
                  <a:lnTo>
                    <a:pt x="256" y="439"/>
                  </a:lnTo>
                  <a:lnTo>
                    <a:pt x="168" y="530"/>
                  </a:lnTo>
                  <a:lnTo>
                    <a:pt x="168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82675" y="0"/>
              <a:ext cx="1287463" cy="1254125"/>
            </a:xfrm>
            <a:custGeom>
              <a:avLst/>
              <a:gdLst/>
              <a:ahLst/>
              <a:cxnLst/>
              <a:rect l="0" t="0" r="r" b="b"/>
              <a:pathLst>
                <a:path w="2694" h="2621">
                  <a:moveTo>
                    <a:pt x="0" y="1318"/>
                  </a:moveTo>
                  <a:cubicBezTo>
                    <a:pt x="0" y="1311"/>
                    <a:pt x="0" y="1311"/>
                    <a:pt x="0" y="1311"/>
                  </a:cubicBezTo>
                  <a:cubicBezTo>
                    <a:pt x="0" y="590"/>
                    <a:pt x="569" y="0"/>
                    <a:pt x="1351" y="0"/>
                  </a:cubicBezTo>
                  <a:cubicBezTo>
                    <a:pt x="2133" y="0"/>
                    <a:pt x="2694" y="583"/>
                    <a:pt x="2694" y="1303"/>
                  </a:cubicBezTo>
                  <a:cubicBezTo>
                    <a:pt x="2694" y="1311"/>
                    <a:pt x="2694" y="1311"/>
                    <a:pt x="2694" y="1311"/>
                  </a:cubicBezTo>
                  <a:cubicBezTo>
                    <a:pt x="2694" y="2031"/>
                    <a:pt x="2126" y="2621"/>
                    <a:pt x="1344" y="2621"/>
                  </a:cubicBezTo>
                  <a:cubicBezTo>
                    <a:pt x="562" y="2621"/>
                    <a:pt x="0" y="2038"/>
                    <a:pt x="0" y="1318"/>
                  </a:cubicBezTo>
                  <a:close/>
                  <a:moveTo>
                    <a:pt x="2111" y="1318"/>
                  </a:moveTo>
                  <a:cubicBezTo>
                    <a:pt x="2111" y="1311"/>
                    <a:pt x="2111" y="1311"/>
                    <a:pt x="2111" y="1311"/>
                  </a:cubicBezTo>
                  <a:cubicBezTo>
                    <a:pt x="2111" y="876"/>
                    <a:pt x="1793" y="514"/>
                    <a:pt x="1344" y="514"/>
                  </a:cubicBezTo>
                  <a:cubicBezTo>
                    <a:pt x="895" y="514"/>
                    <a:pt x="583" y="869"/>
                    <a:pt x="583" y="1303"/>
                  </a:cubicBezTo>
                  <a:cubicBezTo>
                    <a:pt x="583" y="1311"/>
                    <a:pt x="583" y="1311"/>
                    <a:pt x="583" y="1311"/>
                  </a:cubicBezTo>
                  <a:cubicBezTo>
                    <a:pt x="583" y="1745"/>
                    <a:pt x="902" y="2107"/>
                    <a:pt x="1351" y="2107"/>
                  </a:cubicBezTo>
                  <a:cubicBezTo>
                    <a:pt x="1800" y="2107"/>
                    <a:pt x="2111" y="1752"/>
                    <a:pt x="2111" y="1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2597150" y="20638"/>
              <a:ext cx="1211263" cy="1212850"/>
            </a:xfrm>
            <a:custGeom>
              <a:avLst/>
              <a:gdLst/>
              <a:ahLst/>
              <a:cxnLst/>
              <a:rect l="0" t="0" r="r" b="b"/>
              <a:pathLst>
                <a:path w="763" h="764">
                  <a:moveTo>
                    <a:pt x="0" y="0"/>
                  </a:moveTo>
                  <a:lnTo>
                    <a:pt x="181" y="0"/>
                  </a:lnTo>
                  <a:lnTo>
                    <a:pt x="381" y="323"/>
                  </a:lnTo>
                  <a:lnTo>
                    <a:pt x="582" y="0"/>
                  </a:lnTo>
                  <a:lnTo>
                    <a:pt x="763" y="0"/>
                  </a:lnTo>
                  <a:lnTo>
                    <a:pt x="763" y="764"/>
                  </a:lnTo>
                  <a:lnTo>
                    <a:pt x="596" y="764"/>
                  </a:lnTo>
                  <a:lnTo>
                    <a:pt x="596" y="265"/>
                  </a:lnTo>
                  <a:lnTo>
                    <a:pt x="381" y="592"/>
                  </a:lnTo>
                  <a:lnTo>
                    <a:pt x="377" y="592"/>
                  </a:lnTo>
                  <a:lnTo>
                    <a:pt x="164" y="269"/>
                  </a:lnTo>
                  <a:lnTo>
                    <a:pt x="164" y="764"/>
                  </a:lnTo>
                  <a:lnTo>
                    <a:pt x="0" y="7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103688" y="20638"/>
              <a:ext cx="1030288" cy="1212850"/>
            </a:xfrm>
            <a:custGeom>
              <a:avLst/>
              <a:gdLst/>
              <a:ahLst/>
              <a:cxnLst/>
              <a:rect l="0" t="0" r="r" b="b"/>
              <a:pathLst>
                <a:path w="2155" h="2535">
                  <a:moveTo>
                    <a:pt x="0" y="0"/>
                  </a:moveTo>
                  <a:cubicBezTo>
                    <a:pt x="1177" y="0"/>
                    <a:pt x="1177" y="0"/>
                    <a:pt x="1177" y="0"/>
                  </a:cubicBezTo>
                  <a:cubicBezTo>
                    <a:pt x="1467" y="0"/>
                    <a:pt x="1695" y="80"/>
                    <a:pt x="1840" y="225"/>
                  </a:cubicBezTo>
                  <a:cubicBezTo>
                    <a:pt x="1955" y="341"/>
                    <a:pt x="2013" y="482"/>
                    <a:pt x="2013" y="656"/>
                  </a:cubicBezTo>
                  <a:cubicBezTo>
                    <a:pt x="2013" y="663"/>
                    <a:pt x="2013" y="663"/>
                    <a:pt x="2013" y="663"/>
                  </a:cubicBezTo>
                  <a:cubicBezTo>
                    <a:pt x="2013" y="949"/>
                    <a:pt x="1861" y="1108"/>
                    <a:pt x="1680" y="1210"/>
                  </a:cubicBezTo>
                  <a:cubicBezTo>
                    <a:pt x="1974" y="1322"/>
                    <a:pt x="2155" y="1492"/>
                    <a:pt x="2155" y="1832"/>
                  </a:cubicBezTo>
                  <a:cubicBezTo>
                    <a:pt x="2155" y="1840"/>
                    <a:pt x="2155" y="1840"/>
                    <a:pt x="2155" y="1840"/>
                  </a:cubicBezTo>
                  <a:cubicBezTo>
                    <a:pt x="2155" y="2303"/>
                    <a:pt x="1778" y="2535"/>
                    <a:pt x="1206" y="2535"/>
                  </a:cubicBezTo>
                  <a:cubicBezTo>
                    <a:pt x="0" y="2535"/>
                    <a:pt x="0" y="2535"/>
                    <a:pt x="0" y="2535"/>
                  </a:cubicBezTo>
                  <a:lnTo>
                    <a:pt x="0" y="0"/>
                  </a:lnTo>
                  <a:close/>
                  <a:moveTo>
                    <a:pt x="1459" y="750"/>
                  </a:moveTo>
                  <a:cubicBezTo>
                    <a:pt x="1459" y="583"/>
                    <a:pt x="1329" y="489"/>
                    <a:pt x="1094" y="489"/>
                  </a:cubicBezTo>
                  <a:cubicBezTo>
                    <a:pt x="543" y="489"/>
                    <a:pt x="543" y="489"/>
                    <a:pt x="543" y="489"/>
                  </a:cubicBezTo>
                  <a:cubicBezTo>
                    <a:pt x="543" y="1025"/>
                    <a:pt x="543" y="1025"/>
                    <a:pt x="543" y="1025"/>
                  </a:cubicBezTo>
                  <a:cubicBezTo>
                    <a:pt x="1058" y="1025"/>
                    <a:pt x="1058" y="1025"/>
                    <a:pt x="1058" y="1025"/>
                  </a:cubicBezTo>
                  <a:cubicBezTo>
                    <a:pt x="1304" y="1025"/>
                    <a:pt x="1459" y="945"/>
                    <a:pt x="1459" y="757"/>
                  </a:cubicBezTo>
                  <a:lnTo>
                    <a:pt x="1459" y="750"/>
                  </a:lnTo>
                  <a:close/>
                  <a:moveTo>
                    <a:pt x="1188" y="1488"/>
                  </a:moveTo>
                  <a:cubicBezTo>
                    <a:pt x="543" y="1488"/>
                    <a:pt x="543" y="1488"/>
                    <a:pt x="543" y="1488"/>
                  </a:cubicBezTo>
                  <a:cubicBezTo>
                    <a:pt x="543" y="2046"/>
                    <a:pt x="543" y="2046"/>
                    <a:pt x="543" y="2046"/>
                  </a:cubicBezTo>
                  <a:cubicBezTo>
                    <a:pt x="1206" y="2046"/>
                    <a:pt x="1206" y="2046"/>
                    <a:pt x="1206" y="2046"/>
                  </a:cubicBezTo>
                  <a:cubicBezTo>
                    <a:pt x="1452" y="2046"/>
                    <a:pt x="1601" y="1959"/>
                    <a:pt x="1601" y="1771"/>
                  </a:cubicBezTo>
                  <a:cubicBezTo>
                    <a:pt x="1601" y="1764"/>
                    <a:pt x="1601" y="1764"/>
                    <a:pt x="1601" y="1764"/>
                  </a:cubicBezTo>
                  <a:cubicBezTo>
                    <a:pt x="1601" y="1593"/>
                    <a:pt x="1474" y="1488"/>
                    <a:pt x="1188" y="1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5903913" y="17463"/>
              <a:ext cx="1003300" cy="1212850"/>
            </a:xfrm>
            <a:custGeom>
              <a:avLst/>
              <a:gdLst/>
              <a:ahLst/>
              <a:cxnLst/>
              <a:rect l="0" t="0" r="r" b="b"/>
              <a:pathLst>
                <a:path w="632" h="764">
                  <a:moveTo>
                    <a:pt x="232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155"/>
                  </a:lnTo>
                  <a:lnTo>
                    <a:pt x="400" y="155"/>
                  </a:lnTo>
                  <a:lnTo>
                    <a:pt x="400" y="764"/>
                  </a:lnTo>
                  <a:lnTo>
                    <a:pt x="232" y="764"/>
                  </a:lnTo>
                  <a:lnTo>
                    <a:pt x="23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373688" y="96678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73688" y="20638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5373688" y="493713"/>
              <a:ext cx="266700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6350" y="1814513"/>
              <a:ext cx="290513" cy="341313"/>
            </a:xfrm>
            <a:custGeom>
              <a:avLst/>
              <a:gdLst/>
              <a:ahLst/>
              <a:cxnLst/>
              <a:rect l="0" t="0" r="r" b="b"/>
              <a:pathLst>
                <a:path w="183" h="215">
                  <a:moveTo>
                    <a:pt x="0" y="0"/>
                  </a:moveTo>
                  <a:lnTo>
                    <a:pt x="24" y="0"/>
                  </a:lnTo>
                  <a:lnTo>
                    <a:pt x="24" y="128"/>
                  </a:lnTo>
                  <a:lnTo>
                    <a:pt x="148" y="0"/>
                  </a:lnTo>
                  <a:lnTo>
                    <a:pt x="179" y="0"/>
                  </a:lnTo>
                  <a:lnTo>
                    <a:pt x="87" y="94"/>
                  </a:lnTo>
                  <a:lnTo>
                    <a:pt x="183" y="215"/>
                  </a:lnTo>
                  <a:lnTo>
                    <a:pt x="153" y="215"/>
                  </a:lnTo>
                  <a:lnTo>
                    <a:pt x="70" y="111"/>
                  </a:lnTo>
                  <a:lnTo>
                    <a:pt x="24" y="157"/>
                  </a:lnTo>
                  <a:lnTo>
                    <a:pt x="24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320675" y="1898650"/>
              <a:ext cx="261938" cy="261938"/>
            </a:xfrm>
            <a:custGeom>
              <a:avLst/>
              <a:gdLst/>
              <a:ahLst/>
              <a:cxnLst/>
              <a:rect l="0" t="0" r="r" b="b"/>
              <a:pathLst>
                <a:path w="549" h="550">
                  <a:moveTo>
                    <a:pt x="0" y="277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127"/>
                    <a:pt x="116" y="0"/>
                    <a:pt x="275" y="0"/>
                  </a:cubicBezTo>
                  <a:cubicBezTo>
                    <a:pt x="433" y="0"/>
                    <a:pt x="549" y="125"/>
                    <a:pt x="549" y="273"/>
                  </a:cubicBezTo>
                  <a:cubicBezTo>
                    <a:pt x="549" y="275"/>
                    <a:pt x="549" y="275"/>
                    <a:pt x="549" y="275"/>
                  </a:cubicBezTo>
                  <a:cubicBezTo>
                    <a:pt x="549" y="424"/>
                    <a:pt x="432" y="550"/>
                    <a:pt x="273" y="550"/>
                  </a:cubicBezTo>
                  <a:cubicBezTo>
                    <a:pt x="115" y="550"/>
                    <a:pt x="0" y="426"/>
                    <a:pt x="0" y="277"/>
                  </a:cubicBezTo>
                  <a:close/>
                  <a:moveTo>
                    <a:pt x="468" y="277"/>
                  </a:moveTo>
                  <a:cubicBezTo>
                    <a:pt x="468" y="275"/>
                    <a:pt x="468" y="275"/>
                    <a:pt x="468" y="275"/>
                  </a:cubicBezTo>
                  <a:cubicBezTo>
                    <a:pt x="468" y="162"/>
                    <a:pt x="384" y="70"/>
                    <a:pt x="273" y="70"/>
                  </a:cubicBezTo>
                  <a:cubicBezTo>
                    <a:pt x="159" y="70"/>
                    <a:pt x="80" y="162"/>
                    <a:pt x="80" y="273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388"/>
                    <a:pt x="164" y="480"/>
                    <a:pt x="275" y="480"/>
                  </a:cubicBezTo>
                  <a:cubicBezTo>
                    <a:pt x="389" y="480"/>
                    <a:pt x="468" y="388"/>
                    <a:pt x="468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64928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6" y="47"/>
                    <a:pt x="512" y="0"/>
                    <a:pt x="603" y="0"/>
                  </a:cubicBezTo>
                  <a:cubicBezTo>
                    <a:pt x="725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70" y="72"/>
                    <a:pt x="584" y="72"/>
                  </a:cubicBezTo>
                  <a:cubicBezTo>
                    <a:pt x="505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9" y="141"/>
                    <a:pt x="79" y="238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1112838" y="1898650"/>
              <a:ext cx="382588" cy="257175"/>
            </a:xfrm>
            <a:custGeom>
              <a:avLst/>
              <a:gdLst/>
              <a:ahLst/>
              <a:cxnLst/>
              <a:rect l="0" t="0" r="r" b="b"/>
              <a:pathLst>
                <a:path w="799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13" y="48"/>
                    <a:pt x="160" y="0"/>
                    <a:pt x="249" y="0"/>
                  </a:cubicBezTo>
                  <a:cubicBezTo>
                    <a:pt x="334" y="0"/>
                    <a:pt x="389" y="46"/>
                    <a:pt x="418" y="105"/>
                  </a:cubicBezTo>
                  <a:cubicBezTo>
                    <a:pt x="455" y="47"/>
                    <a:pt x="511" y="0"/>
                    <a:pt x="603" y="0"/>
                  </a:cubicBezTo>
                  <a:cubicBezTo>
                    <a:pt x="724" y="0"/>
                    <a:pt x="799" y="82"/>
                    <a:pt x="799" y="212"/>
                  </a:cubicBezTo>
                  <a:cubicBezTo>
                    <a:pt x="799" y="538"/>
                    <a:pt x="799" y="538"/>
                    <a:pt x="799" y="538"/>
                  </a:cubicBezTo>
                  <a:cubicBezTo>
                    <a:pt x="720" y="538"/>
                    <a:pt x="720" y="538"/>
                    <a:pt x="720" y="538"/>
                  </a:cubicBezTo>
                  <a:cubicBezTo>
                    <a:pt x="720" y="230"/>
                    <a:pt x="720" y="230"/>
                    <a:pt x="720" y="230"/>
                  </a:cubicBezTo>
                  <a:cubicBezTo>
                    <a:pt x="720" y="129"/>
                    <a:pt x="669" y="72"/>
                    <a:pt x="584" y="72"/>
                  </a:cubicBezTo>
                  <a:cubicBezTo>
                    <a:pt x="504" y="72"/>
                    <a:pt x="439" y="131"/>
                    <a:pt x="439" y="235"/>
                  </a:cubicBezTo>
                  <a:cubicBezTo>
                    <a:pt x="439" y="538"/>
                    <a:pt x="439" y="538"/>
                    <a:pt x="439" y="538"/>
                  </a:cubicBezTo>
                  <a:cubicBezTo>
                    <a:pt x="361" y="538"/>
                    <a:pt x="361" y="538"/>
                    <a:pt x="361" y="538"/>
                  </a:cubicBezTo>
                  <a:cubicBezTo>
                    <a:pt x="361" y="228"/>
                    <a:pt x="361" y="228"/>
                    <a:pt x="361" y="228"/>
                  </a:cubicBezTo>
                  <a:cubicBezTo>
                    <a:pt x="361" y="130"/>
                    <a:pt x="309" y="72"/>
                    <a:pt x="225" y="72"/>
                  </a:cubicBezTo>
                  <a:cubicBezTo>
                    <a:pt x="142" y="72"/>
                    <a:pt x="78" y="141"/>
                    <a:pt x="78" y="2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571625" y="1903413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7">
                  <a:moveTo>
                    <a:pt x="0" y="32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79" y="405"/>
                    <a:pt x="132" y="466"/>
                    <a:pt x="225" y="466"/>
                  </a:cubicBezTo>
                  <a:cubicBezTo>
                    <a:pt x="314" y="466"/>
                    <a:pt x="382" y="400"/>
                    <a:pt x="382" y="301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60" y="526"/>
                    <a:pt x="460" y="526"/>
                    <a:pt x="460" y="526"/>
                  </a:cubicBezTo>
                  <a:cubicBezTo>
                    <a:pt x="382" y="526"/>
                    <a:pt x="382" y="526"/>
                    <a:pt x="382" y="526"/>
                  </a:cubicBezTo>
                  <a:cubicBezTo>
                    <a:pt x="382" y="434"/>
                    <a:pt x="382" y="434"/>
                    <a:pt x="382" y="434"/>
                  </a:cubicBezTo>
                  <a:cubicBezTo>
                    <a:pt x="347" y="492"/>
                    <a:pt x="293" y="537"/>
                    <a:pt x="202" y="537"/>
                  </a:cubicBezTo>
                  <a:cubicBezTo>
                    <a:pt x="75" y="537"/>
                    <a:pt x="0" y="452"/>
                    <a:pt x="0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1876425" y="1898650"/>
              <a:ext cx="219075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9" y="138"/>
                    <a:pt x="79" y="237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16058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3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2463800" y="1897063"/>
              <a:ext cx="141288" cy="258763"/>
            </a:xfrm>
            <a:custGeom>
              <a:avLst/>
              <a:gdLst/>
              <a:ahLst/>
              <a:cxnLst/>
              <a:rect l="0" t="0" r="r" b="b"/>
              <a:pathLst>
                <a:path w="294" h="540">
                  <a:moveTo>
                    <a:pt x="0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118" y="63"/>
                    <a:pt x="194" y="0"/>
                    <a:pt x="294" y="4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173" y="89"/>
                    <a:pt x="79" y="171"/>
                    <a:pt x="79" y="330"/>
                  </a:cubicBezTo>
                  <a:cubicBezTo>
                    <a:pt x="79" y="540"/>
                    <a:pt x="79" y="540"/>
                    <a:pt x="79" y="540"/>
                  </a:cubicBezTo>
                  <a:cubicBezTo>
                    <a:pt x="0" y="540"/>
                    <a:pt x="0" y="540"/>
                    <a:pt x="0" y="540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60650" y="1898650"/>
              <a:ext cx="220663" cy="257175"/>
            </a:xfrm>
            <a:custGeom>
              <a:avLst/>
              <a:gdLst/>
              <a:ahLst/>
              <a:cxnLst/>
              <a:rect l="0" t="0" r="r" b="b"/>
              <a:pathLst>
                <a:path w="460" h="538">
                  <a:moveTo>
                    <a:pt x="0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113" y="46"/>
                    <a:pt x="168" y="0"/>
                    <a:pt x="259" y="0"/>
                  </a:cubicBezTo>
                  <a:cubicBezTo>
                    <a:pt x="386" y="0"/>
                    <a:pt x="460" y="86"/>
                    <a:pt x="460" y="211"/>
                  </a:cubicBezTo>
                  <a:cubicBezTo>
                    <a:pt x="460" y="538"/>
                    <a:pt x="460" y="538"/>
                    <a:pt x="460" y="538"/>
                  </a:cubicBezTo>
                  <a:cubicBezTo>
                    <a:pt x="382" y="538"/>
                    <a:pt x="382" y="538"/>
                    <a:pt x="382" y="538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133"/>
                    <a:pt x="329" y="72"/>
                    <a:pt x="236" y="72"/>
                  </a:cubicBezTo>
                  <a:cubicBezTo>
                    <a:pt x="146" y="72"/>
                    <a:pt x="78" y="138"/>
                    <a:pt x="78" y="237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0" y="538"/>
                    <a:pt x="0" y="538"/>
                    <a:pt x="0" y="538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2946400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1" y="418"/>
                    <a:pt x="171" y="482"/>
                    <a:pt x="265" y="482"/>
                  </a:cubicBezTo>
                  <a:cubicBezTo>
                    <a:pt x="337" y="482"/>
                    <a:pt x="388" y="453"/>
                    <a:pt x="431" y="408"/>
                  </a:cubicBezTo>
                  <a:cubicBezTo>
                    <a:pt x="480" y="452"/>
                    <a:pt x="480" y="452"/>
                    <a:pt x="480" y="452"/>
                  </a:cubicBezTo>
                  <a:cubicBezTo>
                    <a:pt x="427" y="511"/>
                    <a:pt x="363" y="550"/>
                    <a:pt x="263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9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9" y="67"/>
                    <a:pt x="90" y="143"/>
                    <a:pt x="79" y="246"/>
                  </a:cubicBezTo>
                  <a:lnTo>
                    <a:pt x="419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3228975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5" h="546">
                  <a:moveTo>
                    <a:pt x="0" y="469"/>
                  </a:moveTo>
                  <a:cubicBezTo>
                    <a:pt x="39" y="413"/>
                    <a:pt x="39" y="413"/>
                    <a:pt x="39" y="413"/>
                  </a:cubicBezTo>
                  <a:cubicBezTo>
                    <a:pt x="96" y="456"/>
                    <a:pt x="160" y="480"/>
                    <a:pt x="222" y="480"/>
                  </a:cubicBezTo>
                  <a:cubicBezTo>
                    <a:pt x="285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199" y="302"/>
                  </a:cubicBezTo>
                  <a:cubicBezTo>
                    <a:pt x="117" y="278"/>
                    <a:pt x="25" y="250"/>
                    <a:pt x="25" y="153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60"/>
                    <a:pt x="101" y="0"/>
                    <a:pt x="204" y="0"/>
                  </a:cubicBezTo>
                  <a:cubicBezTo>
                    <a:pt x="269" y="0"/>
                    <a:pt x="340" y="23"/>
                    <a:pt x="394" y="58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09" y="86"/>
                    <a:pt x="253" y="67"/>
                    <a:pt x="202" y="67"/>
                  </a:cubicBezTo>
                  <a:cubicBezTo>
                    <a:pt x="140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6" y="236"/>
                  </a:cubicBezTo>
                  <a:cubicBezTo>
                    <a:pt x="317" y="260"/>
                    <a:pt x="405" y="292"/>
                    <a:pt x="405" y="386"/>
                  </a:cubicBezTo>
                  <a:cubicBezTo>
                    <a:pt x="405" y="388"/>
                    <a:pt x="405" y="388"/>
                    <a:pt x="405" y="388"/>
                  </a:cubicBezTo>
                  <a:cubicBezTo>
                    <a:pt x="405" y="488"/>
                    <a:pt x="323" y="546"/>
                    <a:pt x="218" y="546"/>
                  </a:cubicBezTo>
                  <a:cubicBezTo>
                    <a:pt x="142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638550" y="1806575"/>
              <a:ext cx="42863" cy="349250"/>
            </a:xfrm>
            <a:custGeom>
              <a:avLst/>
              <a:gdLst/>
              <a:ahLst/>
              <a:cxnLst/>
              <a:rect l="0" t="0" r="r" b="b"/>
              <a:pathLst>
                <a:path w="27" h="220">
                  <a:moveTo>
                    <a:pt x="0" y="0"/>
                  </a:moveTo>
                  <a:lnTo>
                    <a:pt x="27" y="0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2" y="61"/>
                  </a:moveTo>
                  <a:lnTo>
                    <a:pt x="25" y="61"/>
                  </a:lnTo>
                  <a:lnTo>
                    <a:pt x="25" y="220"/>
                  </a:lnTo>
                  <a:lnTo>
                    <a:pt x="2" y="220"/>
                  </a:lnTo>
                  <a:lnTo>
                    <a:pt x="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3743325" y="1827213"/>
              <a:ext cx="152400" cy="331788"/>
            </a:xfrm>
            <a:custGeom>
              <a:avLst/>
              <a:gdLst/>
              <a:ahLst/>
              <a:cxnLst/>
              <a:rect l="0" t="0" r="r" b="b"/>
              <a:pathLst>
                <a:path w="319" h="694">
                  <a:moveTo>
                    <a:pt x="74" y="546"/>
                  </a:moveTo>
                  <a:cubicBezTo>
                    <a:pt x="74" y="228"/>
                    <a:pt x="74" y="228"/>
                    <a:pt x="74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535"/>
                    <a:pt x="152" y="535"/>
                    <a:pt x="152" y="535"/>
                  </a:cubicBezTo>
                  <a:cubicBezTo>
                    <a:pt x="152" y="600"/>
                    <a:pt x="188" y="623"/>
                    <a:pt x="241" y="623"/>
                  </a:cubicBezTo>
                  <a:cubicBezTo>
                    <a:pt x="267" y="623"/>
                    <a:pt x="290" y="618"/>
                    <a:pt x="317" y="605"/>
                  </a:cubicBezTo>
                  <a:cubicBezTo>
                    <a:pt x="317" y="672"/>
                    <a:pt x="317" y="672"/>
                    <a:pt x="317" y="672"/>
                  </a:cubicBezTo>
                  <a:cubicBezTo>
                    <a:pt x="290" y="686"/>
                    <a:pt x="260" y="694"/>
                    <a:pt x="222" y="694"/>
                  </a:cubicBezTo>
                  <a:cubicBezTo>
                    <a:pt x="138" y="694"/>
                    <a:pt x="74" y="653"/>
                    <a:pt x="74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3952875" y="1989138"/>
              <a:ext cx="1349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7"/>
            <p:cNvSpPr/>
            <p:nvPr/>
          </p:nvSpPr>
          <p:spPr bwMode="auto">
            <a:xfrm>
              <a:off x="4140200" y="1797050"/>
              <a:ext cx="152400" cy="358775"/>
            </a:xfrm>
            <a:custGeom>
              <a:avLst/>
              <a:gdLst/>
              <a:ahLst/>
              <a:cxnLst/>
              <a:rect l="0" t="0" r="r" b="b"/>
              <a:pathLst>
                <a:path w="318" h="748">
                  <a:moveTo>
                    <a:pt x="73" y="291"/>
                  </a:moveTo>
                  <a:cubicBezTo>
                    <a:pt x="0" y="291"/>
                    <a:pt x="0" y="291"/>
                    <a:pt x="0" y="291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73" y="223"/>
                    <a:pt x="73" y="223"/>
                    <a:pt x="73" y="223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3" y="117"/>
                    <a:pt x="89" y="71"/>
                    <a:pt x="119" y="41"/>
                  </a:cubicBezTo>
                  <a:cubicBezTo>
                    <a:pt x="145" y="15"/>
                    <a:pt x="184" y="0"/>
                    <a:pt x="232" y="0"/>
                  </a:cubicBezTo>
                  <a:cubicBezTo>
                    <a:pt x="268" y="0"/>
                    <a:pt x="293" y="5"/>
                    <a:pt x="318" y="14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290" y="74"/>
                    <a:pt x="268" y="69"/>
                    <a:pt x="242" y="69"/>
                  </a:cubicBezTo>
                  <a:cubicBezTo>
                    <a:pt x="181" y="69"/>
                    <a:pt x="150" y="105"/>
                    <a:pt x="150" y="181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317" y="224"/>
                    <a:pt x="317" y="224"/>
                    <a:pt x="317" y="224"/>
                  </a:cubicBezTo>
                  <a:cubicBezTo>
                    <a:pt x="317" y="291"/>
                    <a:pt x="317" y="291"/>
                    <a:pt x="317" y="291"/>
                  </a:cubicBezTo>
                  <a:cubicBezTo>
                    <a:pt x="151" y="291"/>
                    <a:pt x="151" y="291"/>
                    <a:pt x="151" y="291"/>
                  </a:cubicBezTo>
                  <a:cubicBezTo>
                    <a:pt x="151" y="748"/>
                    <a:pt x="151" y="748"/>
                    <a:pt x="151" y="748"/>
                  </a:cubicBezTo>
                  <a:cubicBezTo>
                    <a:pt x="73" y="748"/>
                    <a:pt x="73" y="748"/>
                    <a:pt x="73" y="748"/>
                  </a:cubicBezTo>
                  <a:lnTo>
                    <a:pt x="73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313238" y="1898650"/>
              <a:ext cx="417513" cy="261938"/>
            </a:xfrm>
            <a:custGeom>
              <a:avLst/>
              <a:gdLst/>
              <a:ahLst/>
              <a:cxnLst/>
              <a:rect l="0" t="0" r="r" b="b"/>
              <a:pathLst>
                <a:path w="874" h="550">
                  <a:moveTo>
                    <a:pt x="0" y="385"/>
                  </a:moveTo>
                  <a:cubicBezTo>
                    <a:pt x="0" y="383"/>
                    <a:pt x="0" y="383"/>
                    <a:pt x="0" y="383"/>
                  </a:cubicBezTo>
                  <a:cubicBezTo>
                    <a:pt x="0" y="272"/>
                    <a:pt x="92" y="213"/>
                    <a:pt x="221" y="213"/>
                  </a:cubicBezTo>
                  <a:cubicBezTo>
                    <a:pt x="285" y="213"/>
                    <a:pt x="330" y="222"/>
                    <a:pt x="377" y="236"/>
                  </a:cubicBezTo>
                  <a:cubicBezTo>
                    <a:pt x="377" y="217"/>
                    <a:pt x="377" y="217"/>
                    <a:pt x="377" y="217"/>
                  </a:cubicBezTo>
                  <a:cubicBezTo>
                    <a:pt x="377" y="123"/>
                    <a:pt x="322" y="74"/>
                    <a:pt x="225" y="74"/>
                  </a:cubicBezTo>
                  <a:cubicBezTo>
                    <a:pt x="165" y="74"/>
                    <a:pt x="119" y="90"/>
                    <a:pt x="70" y="11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5" y="22"/>
                    <a:pt x="158" y="4"/>
                    <a:pt x="233" y="4"/>
                  </a:cubicBezTo>
                  <a:cubicBezTo>
                    <a:pt x="333" y="4"/>
                    <a:pt x="400" y="42"/>
                    <a:pt x="427" y="117"/>
                  </a:cubicBezTo>
                  <a:cubicBezTo>
                    <a:pt x="469" y="46"/>
                    <a:pt x="542" y="0"/>
                    <a:pt x="629" y="0"/>
                  </a:cubicBezTo>
                  <a:cubicBezTo>
                    <a:pt x="783" y="0"/>
                    <a:pt x="874" y="125"/>
                    <a:pt x="874" y="278"/>
                  </a:cubicBezTo>
                  <a:cubicBezTo>
                    <a:pt x="874" y="289"/>
                    <a:pt x="873" y="295"/>
                    <a:pt x="872" y="304"/>
                  </a:cubicBezTo>
                  <a:cubicBezTo>
                    <a:pt x="455" y="304"/>
                    <a:pt x="455" y="304"/>
                    <a:pt x="455" y="304"/>
                  </a:cubicBezTo>
                  <a:cubicBezTo>
                    <a:pt x="466" y="418"/>
                    <a:pt x="547" y="482"/>
                    <a:pt x="640" y="482"/>
                  </a:cubicBezTo>
                  <a:cubicBezTo>
                    <a:pt x="713" y="482"/>
                    <a:pt x="763" y="453"/>
                    <a:pt x="806" y="408"/>
                  </a:cubicBezTo>
                  <a:cubicBezTo>
                    <a:pt x="855" y="452"/>
                    <a:pt x="855" y="452"/>
                    <a:pt x="855" y="452"/>
                  </a:cubicBezTo>
                  <a:cubicBezTo>
                    <a:pt x="803" y="511"/>
                    <a:pt x="738" y="550"/>
                    <a:pt x="638" y="550"/>
                  </a:cubicBezTo>
                  <a:cubicBezTo>
                    <a:pt x="553" y="550"/>
                    <a:pt x="476" y="511"/>
                    <a:pt x="429" y="444"/>
                  </a:cubicBezTo>
                  <a:cubicBezTo>
                    <a:pt x="373" y="502"/>
                    <a:pt x="296" y="549"/>
                    <a:pt x="199" y="549"/>
                  </a:cubicBezTo>
                  <a:cubicBezTo>
                    <a:pt x="97" y="549"/>
                    <a:pt x="0" y="493"/>
                    <a:pt x="0" y="385"/>
                  </a:cubicBezTo>
                  <a:close/>
                  <a:moveTo>
                    <a:pt x="397" y="392"/>
                  </a:moveTo>
                  <a:cubicBezTo>
                    <a:pt x="385" y="362"/>
                    <a:pt x="378" y="329"/>
                    <a:pt x="376" y="293"/>
                  </a:cubicBezTo>
                  <a:cubicBezTo>
                    <a:pt x="337" y="282"/>
                    <a:pt x="287" y="271"/>
                    <a:pt x="229" y="271"/>
                  </a:cubicBezTo>
                  <a:cubicBezTo>
                    <a:pt x="133" y="271"/>
                    <a:pt x="79" y="314"/>
                    <a:pt x="79" y="380"/>
                  </a:cubicBezTo>
                  <a:cubicBezTo>
                    <a:pt x="79" y="382"/>
                    <a:pt x="79" y="382"/>
                    <a:pt x="79" y="382"/>
                  </a:cubicBezTo>
                  <a:cubicBezTo>
                    <a:pt x="79" y="447"/>
                    <a:pt x="138" y="486"/>
                    <a:pt x="208" y="486"/>
                  </a:cubicBezTo>
                  <a:cubicBezTo>
                    <a:pt x="285" y="486"/>
                    <a:pt x="348" y="447"/>
                    <a:pt x="397" y="392"/>
                  </a:cubicBezTo>
                  <a:close/>
                  <a:moveTo>
                    <a:pt x="794" y="246"/>
                  </a:moveTo>
                  <a:cubicBezTo>
                    <a:pt x="785" y="150"/>
                    <a:pt x="730" y="67"/>
                    <a:pt x="627" y="67"/>
                  </a:cubicBezTo>
                  <a:cubicBezTo>
                    <a:pt x="534" y="67"/>
                    <a:pt x="465" y="143"/>
                    <a:pt x="454" y="246"/>
                  </a:cubicBezTo>
                  <a:lnTo>
                    <a:pt x="794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4800600" y="1800225"/>
              <a:ext cx="36513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927600" y="1800225"/>
              <a:ext cx="38100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5037138" y="1898650"/>
              <a:ext cx="238125" cy="261938"/>
            </a:xfrm>
            <a:custGeom>
              <a:avLst/>
              <a:gdLst/>
              <a:ahLst/>
              <a:cxnLst/>
              <a:rect l="0" t="0" r="r" b="b"/>
              <a:pathLst>
                <a:path w="498" h="550">
                  <a:moveTo>
                    <a:pt x="0" y="276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0" y="123"/>
                    <a:pt x="107" y="0"/>
                    <a:pt x="252" y="0"/>
                  </a:cubicBezTo>
                  <a:cubicBezTo>
                    <a:pt x="408" y="0"/>
                    <a:pt x="498" y="125"/>
                    <a:pt x="498" y="278"/>
                  </a:cubicBezTo>
                  <a:cubicBezTo>
                    <a:pt x="498" y="289"/>
                    <a:pt x="498" y="295"/>
                    <a:pt x="497" y="304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90" y="418"/>
                    <a:pt x="171" y="482"/>
                    <a:pt x="264" y="482"/>
                  </a:cubicBezTo>
                  <a:cubicBezTo>
                    <a:pt x="337" y="482"/>
                    <a:pt x="388" y="453"/>
                    <a:pt x="430" y="40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26" y="511"/>
                    <a:pt x="362" y="550"/>
                    <a:pt x="262" y="550"/>
                  </a:cubicBezTo>
                  <a:cubicBezTo>
                    <a:pt x="118" y="550"/>
                    <a:pt x="0" y="439"/>
                    <a:pt x="0" y="276"/>
                  </a:cubicBezTo>
                  <a:close/>
                  <a:moveTo>
                    <a:pt x="418" y="246"/>
                  </a:moveTo>
                  <a:cubicBezTo>
                    <a:pt x="410" y="150"/>
                    <a:pt x="355" y="67"/>
                    <a:pt x="250" y="67"/>
                  </a:cubicBezTo>
                  <a:cubicBezTo>
                    <a:pt x="158" y="67"/>
                    <a:pt x="89" y="143"/>
                    <a:pt x="79" y="246"/>
                  </a:cubicBezTo>
                  <a:lnTo>
                    <a:pt x="418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/>
            <p:cNvSpPr/>
            <p:nvPr/>
          </p:nvSpPr>
          <p:spPr bwMode="auto">
            <a:xfrm>
              <a:off x="5319713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2" y="480"/>
                  </a:cubicBezTo>
                  <a:cubicBezTo>
                    <a:pt x="286" y="480"/>
                    <a:pt x="331" y="448"/>
                    <a:pt x="331" y="397"/>
                  </a:cubicBezTo>
                  <a:cubicBezTo>
                    <a:pt x="331" y="395"/>
                    <a:pt x="331" y="395"/>
                    <a:pt x="331" y="395"/>
                  </a:cubicBezTo>
                  <a:cubicBezTo>
                    <a:pt x="331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59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3"/>
            <p:cNvSpPr/>
            <p:nvPr/>
          </p:nvSpPr>
          <p:spPr bwMode="auto">
            <a:xfrm>
              <a:off x="5557838" y="1898650"/>
              <a:ext cx="193675" cy="261938"/>
            </a:xfrm>
            <a:custGeom>
              <a:avLst/>
              <a:gdLst/>
              <a:ahLst/>
              <a:cxnLst/>
              <a:rect l="0" t="0" r="r" b="b"/>
              <a:pathLst>
                <a:path w="406" h="546">
                  <a:moveTo>
                    <a:pt x="0" y="469"/>
                  </a:moveTo>
                  <a:cubicBezTo>
                    <a:pt x="40" y="413"/>
                    <a:pt x="40" y="413"/>
                    <a:pt x="40" y="413"/>
                  </a:cubicBezTo>
                  <a:cubicBezTo>
                    <a:pt x="97" y="456"/>
                    <a:pt x="160" y="480"/>
                    <a:pt x="223" y="480"/>
                  </a:cubicBezTo>
                  <a:cubicBezTo>
                    <a:pt x="286" y="480"/>
                    <a:pt x="332" y="448"/>
                    <a:pt x="332" y="397"/>
                  </a:cubicBezTo>
                  <a:cubicBezTo>
                    <a:pt x="332" y="395"/>
                    <a:pt x="332" y="395"/>
                    <a:pt x="332" y="395"/>
                  </a:cubicBezTo>
                  <a:cubicBezTo>
                    <a:pt x="332" y="342"/>
                    <a:pt x="269" y="321"/>
                    <a:pt x="200" y="302"/>
                  </a:cubicBezTo>
                  <a:cubicBezTo>
                    <a:pt x="118" y="278"/>
                    <a:pt x="26" y="250"/>
                    <a:pt x="26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60"/>
                    <a:pt x="101" y="0"/>
                    <a:pt x="205" y="0"/>
                  </a:cubicBezTo>
                  <a:cubicBezTo>
                    <a:pt x="269" y="0"/>
                    <a:pt x="341" y="23"/>
                    <a:pt x="395" y="58"/>
                  </a:cubicBezTo>
                  <a:cubicBezTo>
                    <a:pt x="359" y="117"/>
                    <a:pt x="359" y="117"/>
                    <a:pt x="359" y="117"/>
                  </a:cubicBezTo>
                  <a:cubicBezTo>
                    <a:pt x="310" y="86"/>
                    <a:pt x="254" y="67"/>
                    <a:pt x="203" y="67"/>
                  </a:cubicBezTo>
                  <a:cubicBezTo>
                    <a:pt x="141" y="67"/>
                    <a:pt x="101" y="99"/>
                    <a:pt x="101" y="143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95"/>
                    <a:pt x="166" y="214"/>
                    <a:pt x="237" y="236"/>
                  </a:cubicBezTo>
                  <a:cubicBezTo>
                    <a:pt x="318" y="260"/>
                    <a:pt x="406" y="292"/>
                    <a:pt x="406" y="386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6" y="488"/>
                    <a:pt x="323" y="546"/>
                    <a:pt x="218" y="546"/>
                  </a:cubicBezTo>
                  <a:cubicBezTo>
                    <a:pt x="143" y="546"/>
                    <a:pt x="60" y="517"/>
                    <a:pt x="0" y="4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4"/>
            <p:cNvSpPr/>
            <p:nvPr/>
          </p:nvSpPr>
          <p:spPr bwMode="auto">
            <a:xfrm>
              <a:off x="5821363" y="1800225"/>
              <a:ext cx="223838" cy="355600"/>
            </a:xfrm>
            <a:custGeom>
              <a:avLst/>
              <a:gdLst/>
              <a:ahLst/>
              <a:cxnLst/>
              <a:rect l="0" t="0" r="r" b="b"/>
              <a:pathLst>
                <a:path w="141" h="224">
                  <a:moveTo>
                    <a:pt x="0" y="0"/>
                  </a:moveTo>
                  <a:lnTo>
                    <a:pt x="23" y="0"/>
                  </a:lnTo>
                  <a:lnTo>
                    <a:pt x="23" y="154"/>
                  </a:lnTo>
                  <a:lnTo>
                    <a:pt x="109" y="65"/>
                  </a:lnTo>
                  <a:lnTo>
                    <a:pt x="138" y="65"/>
                  </a:lnTo>
                  <a:lnTo>
                    <a:pt x="72" y="133"/>
                  </a:lnTo>
                  <a:lnTo>
                    <a:pt x="141" y="224"/>
                  </a:lnTo>
                  <a:lnTo>
                    <a:pt x="112" y="224"/>
                  </a:lnTo>
                  <a:lnTo>
                    <a:pt x="56" y="150"/>
                  </a:lnTo>
                  <a:lnTo>
                    <a:pt x="23" y="182"/>
                  </a:lnTo>
                  <a:lnTo>
                    <a:pt x="2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073775" y="1900238"/>
              <a:ext cx="222250" cy="260350"/>
            </a:xfrm>
            <a:custGeom>
              <a:avLst/>
              <a:gdLst/>
              <a:ahLst/>
              <a:cxnLst/>
              <a:rect l="0" t="0" r="r" b="b"/>
              <a:pathLst>
                <a:path w="463" h="545">
                  <a:moveTo>
                    <a:pt x="0" y="381"/>
                  </a:moveTo>
                  <a:cubicBezTo>
                    <a:pt x="0" y="379"/>
                    <a:pt x="0" y="379"/>
                    <a:pt x="0" y="379"/>
                  </a:cubicBezTo>
                  <a:cubicBezTo>
                    <a:pt x="0" y="268"/>
                    <a:pt x="92" y="209"/>
                    <a:pt x="225" y="209"/>
                  </a:cubicBezTo>
                  <a:cubicBezTo>
                    <a:pt x="292" y="209"/>
                    <a:pt x="340" y="218"/>
                    <a:pt x="387" y="232"/>
                  </a:cubicBezTo>
                  <a:cubicBezTo>
                    <a:pt x="387" y="213"/>
                    <a:pt x="387" y="213"/>
                    <a:pt x="387" y="213"/>
                  </a:cubicBezTo>
                  <a:cubicBezTo>
                    <a:pt x="387" y="119"/>
                    <a:pt x="329" y="70"/>
                    <a:pt x="230" y="70"/>
                  </a:cubicBezTo>
                  <a:cubicBezTo>
                    <a:pt x="168" y="70"/>
                    <a:pt x="119" y="86"/>
                    <a:pt x="70" y="108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105" y="18"/>
                    <a:pt x="162" y="0"/>
                    <a:pt x="239" y="0"/>
                  </a:cubicBezTo>
                  <a:cubicBezTo>
                    <a:pt x="313" y="0"/>
                    <a:pt x="370" y="20"/>
                    <a:pt x="409" y="58"/>
                  </a:cubicBezTo>
                  <a:cubicBezTo>
                    <a:pt x="444" y="94"/>
                    <a:pt x="463" y="145"/>
                    <a:pt x="463" y="212"/>
                  </a:cubicBezTo>
                  <a:cubicBezTo>
                    <a:pt x="463" y="534"/>
                    <a:pt x="463" y="534"/>
                    <a:pt x="463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51" y="503"/>
                    <a:pt x="289" y="545"/>
                    <a:pt x="197" y="545"/>
                  </a:cubicBezTo>
                  <a:cubicBezTo>
                    <a:pt x="99" y="545"/>
                    <a:pt x="0" y="489"/>
                    <a:pt x="0" y="381"/>
                  </a:cubicBezTo>
                  <a:close/>
                  <a:moveTo>
                    <a:pt x="388" y="341"/>
                  </a:moveTo>
                  <a:cubicBezTo>
                    <a:pt x="388" y="290"/>
                    <a:pt x="388" y="290"/>
                    <a:pt x="388" y="290"/>
                  </a:cubicBezTo>
                  <a:cubicBezTo>
                    <a:pt x="350" y="278"/>
                    <a:pt x="298" y="267"/>
                    <a:pt x="233" y="267"/>
                  </a:cubicBezTo>
                  <a:cubicBezTo>
                    <a:pt x="135" y="267"/>
                    <a:pt x="80" y="310"/>
                    <a:pt x="80" y="37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445"/>
                    <a:pt x="141" y="483"/>
                    <a:pt x="212" y="483"/>
                  </a:cubicBezTo>
                  <a:cubicBezTo>
                    <a:pt x="309" y="483"/>
                    <a:pt x="388" y="424"/>
                    <a:pt x="388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375400" y="1800225"/>
              <a:ext cx="254000" cy="360363"/>
            </a:xfrm>
            <a:custGeom>
              <a:avLst/>
              <a:gdLst/>
              <a:ahLst/>
              <a:cxnLst/>
              <a:rect l="0" t="0" r="r" b="b"/>
              <a:pathLst>
                <a:path w="531" h="754">
                  <a:moveTo>
                    <a:pt x="78" y="642"/>
                  </a:moveTo>
                  <a:cubicBezTo>
                    <a:pt x="78" y="743"/>
                    <a:pt x="78" y="743"/>
                    <a:pt x="78" y="743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21" y="259"/>
                    <a:pt x="183" y="205"/>
                    <a:pt x="280" y="205"/>
                  </a:cubicBezTo>
                  <a:cubicBezTo>
                    <a:pt x="406" y="205"/>
                    <a:pt x="531" y="305"/>
                    <a:pt x="531" y="478"/>
                  </a:cubicBezTo>
                  <a:cubicBezTo>
                    <a:pt x="531" y="480"/>
                    <a:pt x="531" y="480"/>
                    <a:pt x="531" y="480"/>
                  </a:cubicBezTo>
                  <a:cubicBezTo>
                    <a:pt x="531" y="652"/>
                    <a:pt x="407" y="754"/>
                    <a:pt x="280" y="754"/>
                  </a:cubicBezTo>
                  <a:cubicBezTo>
                    <a:pt x="182" y="754"/>
                    <a:pt x="119" y="701"/>
                    <a:pt x="78" y="642"/>
                  </a:cubicBezTo>
                  <a:close/>
                  <a:moveTo>
                    <a:pt x="451" y="481"/>
                  </a:moveTo>
                  <a:cubicBezTo>
                    <a:pt x="451" y="479"/>
                    <a:pt x="451" y="479"/>
                    <a:pt x="451" y="479"/>
                  </a:cubicBezTo>
                  <a:cubicBezTo>
                    <a:pt x="451" y="355"/>
                    <a:pt x="365" y="276"/>
                    <a:pt x="265" y="276"/>
                  </a:cubicBezTo>
                  <a:cubicBezTo>
                    <a:pt x="168" y="276"/>
                    <a:pt x="75" y="358"/>
                    <a:pt x="75" y="478"/>
                  </a:cubicBezTo>
                  <a:cubicBezTo>
                    <a:pt x="75" y="480"/>
                    <a:pt x="75" y="480"/>
                    <a:pt x="75" y="480"/>
                  </a:cubicBezTo>
                  <a:cubicBezTo>
                    <a:pt x="75" y="603"/>
                    <a:pt x="168" y="684"/>
                    <a:pt x="265" y="684"/>
                  </a:cubicBezTo>
                  <a:cubicBezTo>
                    <a:pt x="367" y="684"/>
                    <a:pt x="451" y="609"/>
                    <a:pt x="451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1680" y="1556793"/>
            <a:ext cx="5472608" cy="3384376"/>
          </a:xfrm>
        </p:spPr>
        <p:txBody>
          <a:bodyPr anchor="ctr"/>
          <a:lstStyle>
            <a:lvl1pPr algn="ctr">
              <a:lnSpc>
                <a:spcPts val="45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Klik her for at tilføje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915F8-A416-466B-97B4-3E8E02D262CD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422BEA-4D31-4C39-B8C3-10D1386D54D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0363-84F5-4813-953F-82ED69AC572F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6858000"/>
          </a:xfrm>
          <a:solidFill>
            <a:schemeClr val="bg1">
              <a:lumMod val="75000"/>
            </a:schemeClr>
          </a:solidFill>
        </p:spPr>
        <p:txBody>
          <a:bodyPr lIns="540000" rIns="5040000" anchor="ctr" anchorCtr="0"/>
          <a:lstStyle>
            <a:lvl1pPr algn="l">
              <a:tabLst/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tekstboks/logo.)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4716016" y="468000"/>
            <a:ext cx="3914720" cy="5256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lnSpc>
                <a:spcPct val="100000"/>
              </a:lnSpc>
              <a:defRPr sz="1700">
                <a:solidFill>
                  <a:schemeClr val="tx1"/>
                </a:solidFill>
              </a:defRPr>
            </a:lvl1pPr>
            <a:lvl2pPr>
              <a:lnSpc>
                <a:spcPts val="2200"/>
              </a:lnSpc>
              <a:defRPr sz="1700">
                <a:solidFill>
                  <a:schemeClr val="tx1"/>
                </a:solidFill>
              </a:defRPr>
            </a:lvl2pPr>
            <a:lvl3pPr>
              <a:lnSpc>
                <a:spcPts val="2200"/>
              </a:lnSpc>
              <a:defRPr sz="1700">
                <a:solidFill>
                  <a:schemeClr val="tx1"/>
                </a:solidFill>
              </a:defRPr>
            </a:lvl3pPr>
            <a:lvl4pPr>
              <a:lnSpc>
                <a:spcPts val="2200"/>
              </a:lnSpc>
              <a:defRPr sz="1700">
                <a:solidFill>
                  <a:schemeClr val="tx1"/>
                </a:solidFill>
              </a:defRPr>
            </a:lvl4pPr>
            <a:lvl5pPr>
              <a:lnSpc>
                <a:spcPts val="2200"/>
              </a:lnSpc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2340000" tIns="1656000" rIns="2340000" anchor="t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7D2ED-A7A4-49AD-BE39-819836AD64E5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6228-FF53-4EA0-9E17-08F7BB684761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3896915"/>
            <a:ext cx="9144000" cy="2988469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5040000" anchor="ctr" anchorCtr="0"/>
          <a:lstStyle>
            <a:lvl1pPr>
              <a:defRPr sz="1600" baseline="0"/>
            </a:lvl1pPr>
          </a:lstStyle>
          <a:p>
            <a:r>
              <a:rPr lang="da-DK" dirty="0" smtClean="0"/>
              <a:t>Klik på knappen i midten for at indsætte et billede. Billedet fjernes igen ved at trykke DELETE på tastaturet. (Klik Nulstil på fanen HJEM, hvis du ikke kan se logo.)</a:t>
            </a:r>
            <a:endParaRPr lang="en-US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583531"/>
            <a:ext cx="8170068" cy="21515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6066000"/>
            <a:ext cx="1512000" cy="47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
            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172455" cy="8416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999" y="1584001"/>
            <a:ext cx="8171999" cy="410630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Klik for at redigere i master</a:t>
            </a:r>
          </a:p>
          <a:p>
            <a:pPr lvl="1"/>
            <a:r>
              <a:rPr lang="en-US" dirty="0"/>
              <a:t>Andet niveau</a:t>
            </a:r>
          </a:p>
          <a:p>
            <a:pPr lvl="2"/>
            <a:r>
              <a:rPr lang="en-US" dirty="0"/>
              <a:t>Tredje niveau</a:t>
            </a:r>
          </a:p>
          <a:p>
            <a:pPr lvl="3"/>
            <a:r>
              <a:rPr lang="en-US" dirty="0"/>
              <a:t>Fjerde niveau</a:t>
            </a:r>
          </a:p>
          <a:p>
            <a:pPr lvl="4"/>
            <a:r>
              <a:rPr lang="en-US" dirty="0"/>
              <a:t>Femte niveau</a:t>
            </a:r>
          </a:p>
          <a:p>
            <a:pPr lvl="5"/>
            <a:r>
              <a:rPr lang="en-US" dirty="0"/>
              <a:t>Sjette niveau</a:t>
            </a:r>
          </a:p>
          <a:p>
            <a:pPr lvl="6"/>
            <a:r>
              <a:rPr lang="en-US" dirty="0"/>
              <a:t>(syvende)</a:t>
            </a:r>
          </a:p>
          <a:p>
            <a:pPr lvl="7"/>
            <a:r>
              <a:rPr lang="en-US" dirty="0"/>
              <a:t>(ottende)</a:t>
            </a:r>
          </a:p>
          <a:p>
            <a:pPr lvl="8"/>
            <a:r>
              <a:rPr lang="en-US" dirty="0"/>
              <a:t>(niende)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28000" y="6215560"/>
            <a:ext cx="64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A1707CC2-C8BF-48C6-B09C-DB92AB0CBD2A}" type="datetimeFigureOut">
              <a:rPr lang="en-US" dirty="0"/>
              <a:t>6/9/2015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693066" y="6214350"/>
            <a:ext cx="442693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9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69191" y="6215923"/>
            <a:ext cx="35839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fld id="{5D63841E-FDE4-4F95-B5AA-F5EB88A7EDBE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1026" name="Picture 2" descr="C:\Users\kg\Desktop\KOMBIT\_Version 0.1\KOMBIT_payoff_cmyk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2" y="6065427"/>
            <a:ext cx="1510637" cy="4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6" r:id="rId4"/>
    <p:sldLayoutId id="2147483654" r:id="rId5"/>
    <p:sldLayoutId id="2147483655" r:id="rId6"/>
    <p:sldLayoutId id="2147483670" r:id="rId7"/>
    <p:sldLayoutId id="2147483663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3000" b="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6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2pPr>
      <a:lvl3pPr marL="180000" indent="-180000" algn="l" defTabSz="360000" rtl="0" eaLnBrk="1" latinLnBrk="0" hangingPunct="1"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538163" indent="-180975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188000" indent="-180000" algn="l" defTabSz="914400" rtl="0" eaLnBrk="1" latinLnBrk="0" hangingPunct="1">
        <a:lnSpc>
          <a:spcPts val="22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8843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4631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.dk/aftaler/02190014-ASP-Cloud/Sider/default.aspx" TargetMode="External"/><Relationship Id="rId2" Type="http://schemas.openxmlformats.org/officeDocument/2006/relationships/hyperlink" Target="http://www.kombit.dk/sts/vilka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bit.dk/sts/vilkaa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ki.dk/aftaler/02190014-ASP-Cloud/Sider/default.aspx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5. Juni 2015</a:t>
            </a:r>
          </a:p>
          <a:p>
            <a:r>
              <a:rPr lang="da-DK" dirty="0" smtClean="0"/>
              <a:t>KMJ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85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8DC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8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/>
              <a:t>To kategorier af kildesystemer: </a:t>
            </a:r>
            <a:br>
              <a:rPr lang="da-DK" sz="2400" b="1" dirty="0"/>
            </a:br>
            <a:r>
              <a:rPr lang="da-DK" sz="2400" b="1" dirty="0" smtClean="0"/>
              <a:t>Registre </a:t>
            </a:r>
            <a:r>
              <a:rPr lang="da-DK" sz="2400" b="1" dirty="0"/>
              <a:t>og Sagsbærende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Grov sondring: To typer af kildesystemer</a:t>
            </a:r>
          </a:p>
          <a:p>
            <a:pPr>
              <a:spcAft>
                <a:spcPts val="600"/>
              </a:spcAft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b="1" dirty="0" smtClean="0"/>
              <a:t>(A) De </a:t>
            </a:r>
            <a:r>
              <a:rPr lang="da-DK" b="1" dirty="0"/>
              <a:t>fællesoffentlige registre og </a:t>
            </a:r>
            <a:r>
              <a:rPr lang="da-DK" b="1" dirty="0" smtClean="0"/>
              <a:t>systemer</a:t>
            </a:r>
          </a:p>
          <a:p>
            <a:pPr>
              <a:spcAft>
                <a:spcPts val="600"/>
              </a:spcAft>
            </a:pPr>
            <a:r>
              <a:rPr lang="da-DK" dirty="0" smtClean="0"/>
              <a:t>CPR</a:t>
            </a:r>
            <a:r>
              <a:rPr lang="da-DK" dirty="0"/>
              <a:t>, CVR, lægeoplysninger, skatteoplysninger og ejendomsdata. </a:t>
            </a:r>
            <a:br>
              <a:rPr lang="da-DK" dirty="0"/>
            </a:b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b="1" dirty="0" smtClean="0"/>
              <a:t>(B) De </a:t>
            </a:r>
            <a:r>
              <a:rPr lang="da-DK" b="1" dirty="0"/>
              <a:t>sagsbærende </a:t>
            </a:r>
            <a:r>
              <a:rPr lang="da-DK" b="1" dirty="0" smtClean="0"/>
              <a:t>it-løsninger</a:t>
            </a:r>
          </a:p>
          <a:p>
            <a:pPr>
              <a:spcAft>
                <a:spcPts val="600"/>
              </a:spcAft>
            </a:pPr>
            <a:r>
              <a:rPr lang="da-DK" dirty="0" smtClean="0"/>
              <a:t>Konkrete </a:t>
            </a:r>
            <a:r>
              <a:rPr lang="da-DK" dirty="0"/>
              <a:t>sager i </a:t>
            </a:r>
            <a:r>
              <a:rPr lang="da-DK" dirty="0" smtClean="0"/>
              <a:t>myndigheden.</a:t>
            </a:r>
          </a:p>
          <a:p>
            <a:pPr>
              <a:spcAft>
                <a:spcPts val="600"/>
              </a:spcAft>
            </a:pPr>
            <a:r>
              <a:rPr lang="da-DK" dirty="0" smtClean="0"/>
              <a:t>Fx </a:t>
            </a:r>
            <a:r>
              <a:rPr lang="da-DK" dirty="0"/>
              <a:t>en journal og dokumenter vedr. en borgers kontanthjælpssag eller en virksomheds byggesag.</a:t>
            </a:r>
            <a:br>
              <a:rPr lang="da-DK" dirty="0"/>
            </a:b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204" y="297415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/>
              <a:t>Kombination af </a:t>
            </a:r>
            <a:r>
              <a:rPr lang="da-DK" sz="2400" b="1" dirty="0" smtClean="0"/>
              <a:t>kildesystemtyper</a:t>
            </a:r>
            <a:br>
              <a:rPr lang="da-DK" sz="2400" b="1" dirty="0" smtClean="0"/>
            </a:br>
            <a:r>
              <a:rPr lang="da-DK" sz="2400" b="1" dirty="0" smtClean="0"/>
              <a:t>og </a:t>
            </a:r>
            <a:r>
              <a:rPr lang="da-DK" sz="2400" b="1" dirty="0"/>
              <a:t>SAPA-brugsmåder</a:t>
            </a:r>
            <a:endParaRPr lang="da-DK" sz="2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194"/>
              </p:ext>
            </p:extLst>
          </p:nvPr>
        </p:nvGraphicFramePr>
        <p:xfrm>
          <a:off x="1436781" y="2724863"/>
          <a:ext cx="749659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57"/>
                <a:gridCol w="3167792"/>
                <a:gridCol w="3013943"/>
              </a:tblGrid>
              <a:tr h="238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da-DK" sz="1600" dirty="0">
                        <a:latin typeface="+mn-lt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da-DK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 smtClean="0">
                          <a:effectLst/>
                          <a:latin typeface="+mn-lt"/>
                        </a:rPr>
                        <a:t>1. Opslag </a:t>
                      </a:r>
                      <a:r>
                        <a:rPr lang="da-DK" sz="1600" dirty="0">
                          <a:effectLst/>
                          <a:latin typeface="+mn-lt"/>
                        </a:rPr>
                        <a:t>(</a:t>
                      </a:r>
                      <a:r>
                        <a:rPr lang="da-DK" sz="1600" dirty="0" err="1">
                          <a:effectLst/>
                          <a:latin typeface="+mn-lt"/>
                        </a:rPr>
                        <a:t>pull</a:t>
                      </a:r>
                      <a:r>
                        <a:rPr lang="da-DK" sz="160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da-DK" sz="16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 smtClean="0">
                          <a:effectLst/>
                          <a:latin typeface="+mn-lt"/>
                        </a:rPr>
                        <a:t>2. Advisering </a:t>
                      </a:r>
                      <a:r>
                        <a:rPr lang="da-DK" sz="1600" dirty="0">
                          <a:effectLst/>
                          <a:latin typeface="+mn-lt"/>
                        </a:rPr>
                        <a:t>(push)</a:t>
                      </a:r>
                      <a:endParaRPr lang="da-DK" sz="16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87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A. Registre</a:t>
                      </a:r>
                      <a:endParaRPr lang="da-DK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>
                          <a:effectLst/>
                          <a:latin typeface="+mn-lt"/>
                        </a:rPr>
                        <a:t>Fx </a:t>
                      </a:r>
                      <a:r>
                        <a:rPr lang="da-DK" sz="1600" dirty="0" smtClean="0">
                          <a:effectLst/>
                          <a:latin typeface="+mn-lt"/>
                        </a:rPr>
                        <a:t>CPR-opslag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i="1" dirty="0" smtClean="0">
                          <a:latin typeface="+mn-lt"/>
                        </a:rPr>
                        <a:t>Via udsøgning på CPR-nummer kan en bruger foretage et konkret opslag (</a:t>
                      </a:r>
                      <a:r>
                        <a:rPr lang="da-DK" sz="1600" i="1" dirty="0" err="1" smtClean="0">
                          <a:latin typeface="+mn-lt"/>
                        </a:rPr>
                        <a:t>pull</a:t>
                      </a:r>
                      <a:r>
                        <a:rPr lang="da-DK" sz="1600" i="1" dirty="0" smtClean="0">
                          <a:latin typeface="+mn-lt"/>
                        </a:rPr>
                        <a:t>) på en borger for at få information om bopælsadresse.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>
                          <a:effectLst/>
                          <a:latin typeface="+mn-lt"/>
                        </a:rPr>
                        <a:t>Fx </a:t>
                      </a:r>
                      <a:r>
                        <a:rPr lang="da-DK" sz="1600" dirty="0" smtClean="0">
                          <a:effectLst/>
                          <a:latin typeface="+mn-lt"/>
                        </a:rPr>
                        <a:t>flytteadvis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i="1" dirty="0" smtClean="0">
                          <a:latin typeface="+mn-lt"/>
                        </a:rPr>
                        <a:t>Via en regel sender systemet automatisk en notifikation til brugeren (push), hvis en borger flytter bopæl.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 Sags-systemer</a:t>
                      </a:r>
                      <a:endParaRPr lang="da-DK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>
                          <a:effectLst/>
                          <a:latin typeface="+mn-lt"/>
                        </a:rPr>
                        <a:t>Fx </a:t>
                      </a:r>
                      <a:r>
                        <a:rPr lang="da-DK" sz="1600" dirty="0" err="1" smtClean="0">
                          <a:effectLst/>
                          <a:latin typeface="+mn-lt"/>
                        </a:rPr>
                        <a:t>sagsopslag</a:t>
                      </a:r>
                      <a:endParaRPr lang="da-DK" sz="16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i="1" dirty="0" smtClean="0">
                          <a:latin typeface="+mn-lt"/>
                        </a:rPr>
                        <a:t>Via udsøgning på CPR-nummer kan en bruger foretage et opslag (</a:t>
                      </a:r>
                      <a:r>
                        <a:rPr lang="da-DK" sz="1600" i="1" dirty="0" err="1" smtClean="0">
                          <a:latin typeface="+mn-lt"/>
                        </a:rPr>
                        <a:t>pull</a:t>
                      </a:r>
                      <a:r>
                        <a:rPr lang="da-DK" sz="1600" i="1" dirty="0" smtClean="0">
                          <a:latin typeface="+mn-lt"/>
                        </a:rPr>
                        <a:t>) på en borger for at få information om en kontanthjælpssag.</a:t>
                      </a:r>
                      <a:endParaRPr lang="da-DK" sz="16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dirty="0" smtClean="0">
                          <a:effectLst/>
                          <a:latin typeface="+mn-lt"/>
                        </a:rPr>
                        <a:t>Fx </a:t>
                      </a:r>
                      <a:r>
                        <a:rPr lang="da-DK" sz="1600" dirty="0" err="1" smtClean="0">
                          <a:effectLst/>
                          <a:latin typeface="+mn-lt"/>
                        </a:rPr>
                        <a:t>sagsadvis</a:t>
                      </a:r>
                      <a:endParaRPr lang="da-DK" sz="1600" dirty="0" smtClean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da-DK" sz="1600" i="1" dirty="0" smtClean="0">
                          <a:latin typeface="+mn-lt"/>
                        </a:rPr>
                        <a:t>Via</a:t>
                      </a:r>
                      <a:r>
                        <a:rPr lang="da-DK" sz="1600" i="1" baseline="0" dirty="0" smtClean="0">
                          <a:latin typeface="+mn-lt"/>
                        </a:rPr>
                        <a:t> en regel sender </a:t>
                      </a:r>
                      <a:r>
                        <a:rPr lang="da-DK" sz="1600" i="1" dirty="0" smtClean="0">
                          <a:latin typeface="+mn-lt"/>
                        </a:rPr>
                        <a:t>systemet automatisk en notifikation til brugeren (push), hvis en borgers sag skifter tilstand til fx status ’afsluttet’.</a:t>
                      </a:r>
                      <a:endParaRPr lang="da-DK" sz="1600" i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Nedadgående pil 6"/>
          <p:cNvSpPr/>
          <p:nvPr/>
        </p:nvSpPr>
        <p:spPr>
          <a:xfrm>
            <a:off x="5118119" y="1448175"/>
            <a:ext cx="1551352" cy="10226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endParaRPr lang="da-DK" sz="1400" dirty="0" smtClean="0"/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da-DK" sz="1400" dirty="0" smtClean="0"/>
              <a:t>Hvilken brugs-måde?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øjrepil 7"/>
          <p:cNvSpPr/>
          <p:nvPr/>
        </p:nvSpPr>
        <p:spPr>
          <a:xfrm>
            <a:off x="264704" y="4331368"/>
            <a:ext cx="1022684" cy="155135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da-DK" sz="1400" dirty="0"/>
              <a:t>Hvilken </a:t>
            </a:r>
            <a:r>
              <a:rPr lang="da-DK" sz="1400" dirty="0" smtClean="0"/>
              <a:t>systemtype</a:t>
            </a:r>
            <a:r>
              <a:rPr lang="da-DK" sz="1400" dirty="0"/>
              <a:t>?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41575" y="12464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 SAPA-bruger kan </a:t>
            </a:r>
            <a:r>
              <a:rPr lang="da-DK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både (1) foretage </a:t>
            </a:r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opslag i </a:t>
            </a:r>
            <a:r>
              <a:rPr lang="da-DK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og (2) modtage </a:t>
            </a:r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notifikationer fra </a:t>
            </a:r>
            <a:r>
              <a:rPr lang="da-DK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både (A) </a:t>
            </a:r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fællesoffentlige registre og fra </a:t>
            </a:r>
            <a:r>
              <a:rPr lang="da-DK" dirty="0" smtClean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(B) sagsbærende </a:t>
            </a:r>
            <a:r>
              <a:rPr lang="da-DK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it-løsninger</a:t>
            </a:r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/>
              <a:t>Send journalnotat fra SAPA til journalsystem(er)</a:t>
            </a:r>
            <a:r>
              <a:rPr lang="da-DK" sz="2400" dirty="0"/>
              <a:t>  </a:t>
            </a:r>
            <a:endParaRPr lang="da-DK" sz="2400" dirty="0" smtClean="0"/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Hop </a:t>
            </a:r>
            <a:r>
              <a:rPr lang="da-DK" sz="2400" b="1" dirty="0"/>
              <a:t>fra SAPA til </a:t>
            </a:r>
            <a:r>
              <a:rPr lang="da-DK" sz="2400" b="1" dirty="0" smtClean="0"/>
              <a:t>kilden</a:t>
            </a:r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(Plus </a:t>
            </a:r>
            <a:r>
              <a:rPr lang="da-DK" sz="2400" b="1" dirty="0"/>
              <a:t>noget om ‘autostemplinger’)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24739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/>
              <a:t>Send journalnotat fra SAPA til journalsystem(er)</a:t>
            </a:r>
            <a:r>
              <a:rPr lang="da-DK" sz="2400" dirty="0"/>
              <a:t>  </a:t>
            </a:r>
            <a:endParaRPr lang="da-DK" sz="2400" dirty="0" smtClean="0"/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Hop </a:t>
            </a:r>
            <a:r>
              <a:rPr lang="da-DK" sz="2400" b="1" dirty="0"/>
              <a:t>fra SAPA til </a:t>
            </a:r>
            <a:r>
              <a:rPr lang="da-DK" sz="2400" b="1" dirty="0" smtClean="0"/>
              <a:t>kilden</a:t>
            </a:r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(Plus </a:t>
            </a:r>
            <a:r>
              <a:rPr lang="da-DK" sz="2400" b="1" dirty="0"/>
              <a:t>noget om ‘autostemplinger’)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endParaRPr lang="da-DK" sz="2400" dirty="0" smtClean="0"/>
          </a:p>
        </p:txBody>
      </p:sp>
      <p:sp>
        <p:nvSpPr>
          <p:cNvPr id="17" name="Rektangel 16"/>
          <p:cNvSpPr/>
          <p:nvPr/>
        </p:nvSpPr>
        <p:spPr>
          <a:xfrm>
            <a:off x="-132347" y="2093495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651937" cy="48167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2000" b="1" dirty="0" smtClean="0"/>
              <a:t>Send journalnotat fra SAPA til journalsystem(er)</a:t>
            </a:r>
            <a:r>
              <a:rPr lang="da-DK" sz="2000" dirty="0" smtClean="0"/>
              <a:t> 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b="1" dirty="0" smtClean="0">
                <a:solidFill>
                  <a:schemeClr val="accent1"/>
                </a:solidFill>
              </a:rPr>
              <a:t>OBS! SAPA </a:t>
            </a:r>
            <a:r>
              <a:rPr lang="da-DK" sz="1400" b="1" dirty="0">
                <a:solidFill>
                  <a:schemeClr val="accent1"/>
                </a:solidFill>
              </a:rPr>
              <a:t>indeholder </a:t>
            </a:r>
            <a:r>
              <a:rPr lang="da-DK" sz="1400" b="1" u="sng" dirty="0">
                <a:solidFill>
                  <a:schemeClr val="accent1"/>
                </a:solidFill>
              </a:rPr>
              <a:t>ikke</a:t>
            </a:r>
            <a:r>
              <a:rPr lang="da-DK" sz="1400" b="1" dirty="0">
                <a:solidFill>
                  <a:schemeClr val="accent1"/>
                </a:solidFill>
              </a:rPr>
              <a:t> en journal og man kan </a:t>
            </a:r>
            <a:r>
              <a:rPr lang="da-DK" sz="1400" b="1" u="sng" dirty="0">
                <a:solidFill>
                  <a:schemeClr val="accent1"/>
                </a:solidFill>
              </a:rPr>
              <a:t>ikke</a:t>
            </a:r>
            <a:r>
              <a:rPr lang="da-DK" sz="1400" b="1" dirty="0">
                <a:solidFill>
                  <a:schemeClr val="accent1"/>
                </a:solidFill>
              </a:rPr>
              <a:t> gemme journalnotater i </a:t>
            </a:r>
            <a:r>
              <a:rPr lang="da-DK" sz="1400" b="1" dirty="0" smtClean="0">
                <a:solidFill>
                  <a:schemeClr val="accent1"/>
                </a:solidFill>
              </a:rPr>
              <a:t>SAPA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600" dirty="0" smtClean="0"/>
              <a:t>Kaldes </a:t>
            </a:r>
            <a:r>
              <a:rPr lang="da-DK" sz="1600" dirty="0"/>
              <a:t>også </a:t>
            </a:r>
            <a:r>
              <a:rPr lang="da-DK" sz="1600" b="1" dirty="0"/>
              <a:t>’journalintegration’</a:t>
            </a:r>
            <a:r>
              <a:rPr lang="da-DK" sz="1600" dirty="0"/>
              <a:t>, fordi der er skabt sammenhæng mellem </a:t>
            </a:r>
            <a:r>
              <a:rPr lang="da-DK" sz="1600" dirty="0" smtClean="0"/>
              <a:t>SAPA-løsningens brugergrænseflade </a:t>
            </a:r>
            <a:r>
              <a:rPr lang="da-DK" sz="1600" dirty="0"/>
              <a:t>og de bagvedliggende sagsbærende systemer med journalfunktionalitet.</a:t>
            </a:r>
            <a:r>
              <a:rPr lang="da-DK" sz="1600" b="1" dirty="0"/>
              <a:t/>
            </a:r>
            <a:br>
              <a:rPr lang="da-DK" sz="1600" b="1" dirty="0"/>
            </a:br>
            <a:r>
              <a:rPr lang="da-DK" sz="1600" b="1" dirty="0"/>
              <a:t/>
            </a:r>
            <a:br>
              <a:rPr lang="da-DK" sz="1600" b="1" dirty="0"/>
            </a:br>
            <a:endParaRPr lang="da-DK" sz="16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4784091"/>
              </p:ext>
            </p:extLst>
          </p:nvPr>
        </p:nvGraphicFramePr>
        <p:xfrm>
          <a:off x="260683" y="2707104"/>
          <a:ext cx="8618621" cy="226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ktangel 5"/>
          <p:cNvSpPr/>
          <p:nvPr/>
        </p:nvSpPr>
        <p:spPr>
          <a:xfrm>
            <a:off x="0" y="2671012"/>
            <a:ext cx="9144000" cy="218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285999" y="2713394"/>
            <a:ext cx="6833937" cy="218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463717" y="2866664"/>
            <a:ext cx="4680284" cy="218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665495" y="2828215"/>
            <a:ext cx="2470547" cy="218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396601" cy="48167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2000" b="1" dirty="0" smtClean="0"/>
              <a:t>Send journalnotat fra SAPA til journalsystem(er)</a:t>
            </a:r>
            <a:r>
              <a:rPr lang="da-DK" sz="2000" dirty="0" smtClean="0"/>
              <a:t> 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b="1" dirty="0" smtClean="0"/>
              <a:t>OBS! SAPA </a:t>
            </a:r>
            <a:r>
              <a:rPr lang="da-DK" sz="1400" b="1" dirty="0"/>
              <a:t>indeholder ikke en journal og man kan ikke gemme journalnotater i </a:t>
            </a:r>
            <a:r>
              <a:rPr lang="da-DK" sz="1400" b="1" dirty="0" smtClean="0"/>
              <a:t>SAPA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600" dirty="0"/>
              <a:t>Kaldes også </a:t>
            </a:r>
            <a:r>
              <a:rPr lang="da-DK" sz="1600" b="1" dirty="0"/>
              <a:t>’journalintegration’</a:t>
            </a:r>
            <a:r>
              <a:rPr lang="da-DK" sz="1600" dirty="0"/>
              <a:t>, fordi der er skabt sammenhæng mellem SAPA-løsningens brugergrænseflade og de bagvedliggende sagsbærende systemer med </a:t>
            </a:r>
            <a:r>
              <a:rPr lang="da-DK" sz="1600" dirty="0" smtClean="0"/>
              <a:t>journalfunktionalitet</a:t>
            </a:r>
            <a:endParaRPr lang="da-DK" sz="16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60683" y="2707104"/>
          <a:ext cx="8618621" cy="226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9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/>
              <a:t>Send journalnotat fra SAPA til journalsystem(er)</a:t>
            </a:r>
            <a:r>
              <a:rPr lang="da-DK" sz="2400" dirty="0"/>
              <a:t>  </a:t>
            </a:r>
            <a:endParaRPr lang="da-DK" sz="2400" dirty="0" smtClean="0"/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Hop </a:t>
            </a:r>
            <a:r>
              <a:rPr lang="da-DK" sz="2400" b="1" dirty="0"/>
              <a:t>fra SAPA til </a:t>
            </a:r>
            <a:r>
              <a:rPr lang="da-DK" sz="2400" b="1" dirty="0" smtClean="0"/>
              <a:t>kilden</a:t>
            </a:r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(Plus </a:t>
            </a:r>
            <a:r>
              <a:rPr lang="da-DK" sz="2400" b="1" dirty="0"/>
              <a:t>noget om ‘autostemplinger’)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endParaRPr lang="da-DK" sz="2400" dirty="0" smtClean="0"/>
          </a:p>
        </p:txBody>
      </p:sp>
      <p:sp>
        <p:nvSpPr>
          <p:cNvPr id="17" name="Rektangel 16"/>
          <p:cNvSpPr/>
          <p:nvPr/>
        </p:nvSpPr>
        <p:spPr>
          <a:xfrm>
            <a:off x="-170984" y="3252594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2000" b="1" dirty="0"/>
              <a:t>Hop fra SAPA til kilden </a:t>
            </a:r>
            <a:endParaRPr lang="da-DK" sz="2000" b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b="1" dirty="0" smtClean="0">
                <a:solidFill>
                  <a:schemeClr val="accent1"/>
                </a:solidFill>
              </a:rPr>
              <a:t>OBS! SAPA kan </a:t>
            </a:r>
            <a:r>
              <a:rPr lang="da-DK" sz="1400" b="1" u="sng" dirty="0" smtClean="0">
                <a:solidFill>
                  <a:schemeClr val="accent1"/>
                </a:solidFill>
              </a:rPr>
              <a:t>ikke</a:t>
            </a:r>
            <a:r>
              <a:rPr lang="da-DK" sz="1400" b="1" dirty="0" smtClean="0">
                <a:solidFill>
                  <a:schemeClr val="accent1"/>
                </a:solidFill>
              </a:rPr>
              <a:t> vise dokumenter – men alene dokumentreferencer.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b="1" dirty="0" smtClean="0">
                <a:solidFill>
                  <a:schemeClr val="accent1"/>
                </a:solidFill>
              </a:rPr>
              <a:t>Altså: Brugeren kan se at der findes et dokument. Men SAPA kan </a:t>
            </a:r>
            <a:r>
              <a:rPr lang="da-DK" sz="1400" b="1" u="sng" dirty="0" smtClean="0">
                <a:solidFill>
                  <a:schemeClr val="accent1"/>
                </a:solidFill>
              </a:rPr>
              <a:t>ikke</a:t>
            </a:r>
            <a:r>
              <a:rPr lang="da-DK" sz="1400" b="1" dirty="0" smtClean="0">
                <a:solidFill>
                  <a:schemeClr val="accent1"/>
                </a:solidFill>
              </a:rPr>
              <a:t> udstille selve dokumentet.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b="1" dirty="0" smtClean="0">
                <a:solidFill>
                  <a:schemeClr val="accent1"/>
                </a:solidFill>
              </a:rPr>
              <a:t>Dokumenter opbevares i og udstilles derfor af </a:t>
            </a:r>
            <a:r>
              <a:rPr lang="da-DK" sz="1400" b="1" u="sng" dirty="0" smtClean="0">
                <a:solidFill>
                  <a:schemeClr val="accent1"/>
                </a:solidFill>
              </a:rPr>
              <a:t>kildesystemer</a:t>
            </a:r>
            <a:r>
              <a:rPr lang="da-DK" sz="1400" b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b="1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/>
              <a:t>En </a:t>
            </a:r>
            <a:r>
              <a:rPr lang="da-DK" sz="1600" dirty="0"/>
              <a:t>bruger har behov for mere information om en borger eller en virksomhed end det, der umiddelbart kan ses i SAPA-løsningen. </a:t>
            </a:r>
            <a:endParaRPr lang="da-DK" sz="1600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/>
              <a:t>Med </a:t>
            </a:r>
            <a:r>
              <a:rPr lang="da-DK" sz="1600" dirty="0"/>
              <a:t>få klik </a:t>
            </a:r>
            <a:r>
              <a:rPr lang="da-DK" sz="1600" dirty="0" smtClean="0"/>
              <a:t>kan brugeren </a:t>
            </a:r>
            <a:r>
              <a:rPr lang="da-DK" sz="1600" b="1" dirty="0" smtClean="0"/>
              <a:t>’hoppe</a:t>
            </a:r>
            <a:r>
              <a:rPr lang="da-DK" sz="1600" b="1" dirty="0"/>
              <a:t>’ fra SAPA-brugergrænsefladen </a:t>
            </a:r>
            <a:r>
              <a:rPr lang="da-DK" sz="1600" dirty="0"/>
              <a:t>til det bagvedliggende kildesystem for at få </a:t>
            </a:r>
            <a:r>
              <a:rPr lang="da-DK" sz="1600" b="1" dirty="0"/>
              <a:t>adgang til yderligere </a:t>
            </a:r>
            <a:r>
              <a:rPr lang="da-DK" sz="1600" b="1" dirty="0" smtClean="0"/>
              <a:t>oplysninger.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/>
              <a:t>Fx adgang til at se et dokument i et dokumentlager</a:t>
            </a:r>
            <a:r>
              <a:rPr lang="da-DK" sz="1600" dirty="0"/>
              <a:t>.</a:t>
            </a:r>
            <a:endParaRPr lang="da-DK" sz="1600" dirty="0" smtClean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 smtClean="0"/>
              <a:t>Kaldes </a:t>
            </a:r>
            <a:r>
              <a:rPr lang="da-DK" sz="1600" dirty="0"/>
              <a:t>også </a:t>
            </a:r>
            <a:r>
              <a:rPr lang="da-DK" sz="1600" b="1" dirty="0"/>
              <a:t>’dialogintegration</a:t>
            </a:r>
            <a:r>
              <a:rPr lang="da-DK" sz="1600" dirty="0"/>
              <a:t>’, fordi der er skabt sammenhæng mellem brugerdialogen i SAPA og brugerdialogen i kildesystemet. </a:t>
            </a:r>
            <a:endParaRPr lang="da-DK" sz="1600" b="1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b="1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/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a-DK" sz="14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a-DK" sz="1400" dirty="0" smtClean="0"/>
              <a:t>Kaldes </a:t>
            </a:r>
            <a:r>
              <a:rPr lang="da-DK" sz="1400" dirty="0"/>
              <a:t>også ’journalintegration’, fordi der er skabt sammenhæng mellem </a:t>
            </a:r>
            <a:r>
              <a:rPr lang="da-DK" sz="1400" dirty="0" smtClean="0"/>
              <a:t>SAPA-løsningens brugergrænseflade </a:t>
            </a:r>
            <a:r>
              <a:rPr lang="da-DK" sz="1400" dirty="0"/>
              <a:t>og de bagvedliggende sagsbærende systemer med journalfunktionalitet.</a:t>
            </a:r>
            <a:r>
              <a:rPr lang="da-DK" sz="1400" b="1" dirty="0"/>
              <a:t/>
            </a:r>
            <a:br>
              <a:rPr lang="da-DK" sz="1400" b="1" dirty="0"/>
            </a:br>
            <a:r>
              <a:rPr lang="da-DK" sz="1400" b="1" dirty="0"/>
              <a:t/>
            </a:r>
            <a:br>
              <a:rPr lang="da-DK" sz="1400" b="1" dirty="0"/>
            </a:br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37573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Andre </a:t>
            </a:r>
            <a:r>
              <a:rPr lang="da-DK" sz="2400" dirty="0"/>
              <a:t>typer af interaktion med </a:t>
            </a:r>
            <a:r>
              <a:rPr lang="da-DK" sz="2400" dirty="0" smtClean="0"/>
              <a:t>SAPA-løsningen – og afledt behov for integration med andre systemer</a:t>
            </a:r>
            <a:br>
              <a:rPr lang="da-DK" sz="2400" dirty="0" smtClean="0"/>
            </a:br>
            <a:r>
              <a:rPr lang="da-DK" sz="2400" dirty="0"/>
              <a:t> </a:t>
            </a:r>
            <a:br>
              <a:rPr lang="da-DK" sz="2400" dirty="0"/>
            </a:b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/>
              <a:t>Send journalnotat fra SAPA til journalsystem(er)</a:t>
            </a:r>
            <a:r>
              <a:rPr lang="da-DK" sz="2400" dirty="0"/>
              <a:t>  </a:t>
            </a:r>
            <a:endParaRPr lang="da-DK" sz="2400" dirty="0" smtClean="0"/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Hop </a:t>
            </a:r>
            <a:r>
              <a:rPr lang="da-DK" sz="2400" b="1" dirty="0"/>
              <a:t>fra SAPA til </a:t>
            </a:r>
            <a:r>
              <a:rPr lang="da-DK" sz="2400" b="1" dirty="0" smtClean="0"/>
              <a:t>kilden</a:t>
            </a:r>
          </a:p>
          <a:p>
            <a:pPr marL="342900" indent="-342900">
              <a:lnSpc>
                <a:spcPct val="3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 smtClean="0"/>
              <a:t>(Plus </a:t>
            </a:r>
            <a:r>
              <a:rPr lang="da-DK" sz="2400" b="1" dirty="0"/>
              <a:t>noget om ‘autostemplinger’)</a:t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endParaRPr lang="da-DK" sz="2400" dirty="0" smtClean="0"/>
          </a:p>
        </p:txBody>
      </p:sp>
      <p:sp>
        <p:nvSpPr>
          <p:cNvPr id="17" name="Rektangel 16"/>
          <p:cNvSpPr/>
          <p:nvPr/>
        </p:nvSpPr>
        <p:spPr>
          <a:xfrm>
            <a:off x="0" y="4463208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2" y="1056166"/>
            <a:ext cx="1800000" cy="135252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8" y="66008"/>
            <a:ext cx="1800000" cy="135508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00" y="2562774"/>
            <a:ext cx="1800000" cy="133988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95" y="1792225"/>
            <a:ext cx="1800000" cy="13531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81" y="4294525"/>
            <a:ext cx="1800000" cy="135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870" y="5540898"/>
            <a:ext cx="1800000" cy="134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79" y="5355023"/>
            <a:ext cx="1800000" cy="133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524" y="4446207"/>
            <a:ext cx="1800000" cy="136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24" y="2814058"/>
            <a:ext cx="1800000" cy="135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179" y="875797"/>
            <a:ext cx="1800000" cy="13518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3085" y="210867"/>
            <a:ext cx="1800000" cy="1353781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 rot="20858861">
            <a:off x="1057520" y="1262699"/>
            <a:ext cx="266290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Integrationstyper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kstfelt 17"/>
          <p:cNvSpPr txBox="1"/>
          <p:nvPr/>
        </p:nvSpPr>
        <p:spPr>
          <a:xfrm rot="20321699">
            <a:off x="146206" y="505217"/>
            <a:ext cx="18176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Tag stilling!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3629884" y="1474598"/>
            <a:ext cx="27077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Integrationsvilkår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kstfelt 19"/>
          <p:cNvSpPr txBox="1"/>
          <p:nvPr/>
        </p:nvSpPr>
        <p:spPr>
          <a:xfrm rot="577099">
            <a:off x="5539653" y="136250"/>
            <a:ext cx="19399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Finansiering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kstfelt 21"/>
          <p:cNvSpPr txBox="1"/>
          <p:nvPr/>
        </p:nvSpPr>
        <p:spPr>
          <a:xfrm rot="577099">
            <a:off x="5940264" y="2984765"/>
            <a:ext cx="18950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Governance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kstfelt 22"/>
          <p:cNvSpPr txBox="1"/>
          <p:nvPr/>
        </p:nvSpPr>
        <p:spPr>
          <a:xfrm rot="164665">
            <a:off x="7089461" y="1585960"/>
            <a:ext cx="206017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Monopolbrud</a:t>
            </a:r>
          </a:p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først!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kstfelt 23"/>
          <p:cNvSpPr txBox="1"/>
          <p:nvPr/>
        </p:nvSpPr>
        <p:spPr>
          <a:xfrm rot="20321699">
            <a:off x="1597171" y="4520803"/>
            <a:ext cx="195418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Tidshorisont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kstfelt 24"/>
          <p:cNvSpPr txBox="1"/>
          <p:nvPr/>
        </p:nvSpPr>
        <p:spPr>
          <a:xfrm rot="20321699">
            <a:off x="547102" y="5357431"/>
            <a:ext cx="11430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Timing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kstfelt 25"/>
          <p:cNvSpPr txBox="1"/>
          <p:nvPr/>
        </p:nvSpPr>
        <p:spPr>
          <a:xfrm rot="21109735">
            <a:off x="-159257" y="2631544"/>
            <a:ext cx="2528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Udfyld skemaet!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kstfelt 26"/>
          <p:cNvSpPr txBox="1"/>
          <p:nvPr/>
        </p:nvSpPr>
        <p:spPr>
          <a:xfrm rot="577099">
            <a:off x="4447281" y="4646953"/>
            <a:ext cx="18421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Prioritering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kstfelt 27"/>
          <p:cNvSpPr txBox="1"/>
          <p:nvPr/>
        </p:nvSpPr>
        <p:spPr>
          <a:xfrm rot="361936">
            <a:off x="5012333" y="5433093"/>
            <a:ext cx="18405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Mere </a:t>
            </a:r>
          </a:p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prioritering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1" name="Lige forbindelse 30"/>
          <p:cNvCxnSpPr/>
          <p:nvPr/>
        </p:nvCxnSpPr>
        <p:spPr>
          <a:xfrm flipH="1" flipV="1">
            <a:off x="3118003" y="2304670"/>
            <a:ext cx="506003" cy="79871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 flipV="1">
            <a:off x="4309127" y="2466877"/>
            <a:ext cx="398608" cy="64522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 flipV="1">
            <a:off x="4928802" y="3325196"/>
            <a:ext cx="935214" cy="11036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>
            <a:off x="4508431" y="3729383"/>
            <a:ext cx="472560" cy="471807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H="1">
            <a:off x="3216450" y="3784973"/>
            <a:ext cx="514411" cy="53549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/>
          <p:nvPr/>
        </p:nvCxnSpPr>
        <p:spPr>
          <a:xfrm flipH="1">
            <a:off x="2247900" y="3390995"/>
            <a:ext cx="1225755" cy="44563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frundet rektangel 28"/>
          <p:cNvSpPr/>
          <p:nvPr/>
        </p:nvSpPr>
        <p:spPr>
          <a:xfrm>
            <a:off x="3289395" y="2933795"/>
            <a:ext cx="1731391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SAPA </a:t>
            </a:r>
          </a:p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SNITFLADE-STRATEGI</a:t>
            </a:r>
          </a:p>
        </p:txBody>
      </p:sp>
    </p:spTree>
    <p:extLst>
      <p:ext uri="{BB962C8B-B14F-4D97-AF65-F5344CB8AC3E}">
        <p14:creationId xmlns:p14="http://schemas.microsoft.com/office/powerpoint/2010/main" val="19851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417638"/>
            <a:ext cx="8171999" cy="4106304"/>
          </a:xfrm>
        </p:spPr>
        <p:txBody>
          <a:bodyPr/>
          <a:lstStyle/>
          <a:p>
            <a:r>
              <a:rPr lang="da-DK" sz="2000" dirty="0" smtClean="0"/>
              <a:t>”Autostempling” – når hændelser registreret i et system automatisk skal journaliseres i et andet system</a:t>
            </a:r>
          </a:p>
          <a:p>
            <a:endParaRPr lang="da-DK" sz="2000" dirty="0"/>
          </a:p>
          <a:p>
            <a:r>
              <a:rPr lang="da-DK" sz="2000" dirty="0" smtClean="0"/>
              <a:t>Hvornår relevant?</a:t>
            </a:r>
          </a:p>
          <a:p>
            <a:pPr marL="457200" indent="-457200">
              <a:buAutoNum type="alphaUcPeriod"/>
            </a:pPr>
            <a:r>
              <a:rPr lang="da-DK" sz="2000" dirty="0" smtClean="0"/>
              <a:t>Enten når det system, som hændelsen er registreret i ikke er sagsbærende eller ikke indeholder funktionalitet til journalisering</a:t>
            </a:r>
          </a:p>
          <a:p>
            <a:pPr marL="457200" indent="-457200">
              <a:buAutoNum type="alphaUcPeriod"/>
            </a:pPr>
            <a:r>
              <a:rPr lang="da-DK" sz="2000" dirty="0" smtClean="0"/>
              <a:t>Og/eller når der er et lokalt ønske om at hændelsen skal registreres i et helt andet (sagsbærende) journalsystem 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Findes dette forretningsbehov uden for KMD Sag-verdenen? </a:t>
            </a: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Kan (og bør) dette forretningsbehov understøttes af den fælleskommunale infrastruktur?</a:t>
            </a:r>
            <a:endParaRPr lang="da-DK" sz="2000" dirty="0"/>
          </a:p>
          <a:p>
            <a:endParaRPr lang="da-DK" sz="2000" dirty="0" smtClean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a-DK" sz="2000" dirty="0" smtClean="0">
                <a:solidFill>
                  <a:srgbClr val="FF0000"/>
                </a:solidFill>
              </a:rPr>
              <a:t>Disse spørgsmål er under afklaring</a:t>
            </a:r>
          </a:p>
          <a:p>
            <a:endParaRPr lang="da-DK" sz="2000" dirty="0">
              <a:solidFill>
                <a:srgbClr val="FF0000"/>
              </a:solidFill>
            </a:endParaRPr>
          </a:p>
          <a:p>
            <a:r>
              <a:rPr lang="da-DK" sz="1600" dirty="0" smtClean="0">
                <a:solidFill>
                  <a:srgbClr val="FF0000"/>
                </a:solidFill>
              </a:rPr>
              <a:t>(Hypotese: Kan understøttes af Serviceplatformen eller Beskedfordeler)</a:t>
            </a:r>
            <a:endParaRPr lang="da-DK" sz="1600" dirty="0">
              <a:solidFill>
                <a:srgbClr val="FF000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NOGET OM AUTOSTEMPLINGER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0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err="1" smtClean="0"/>
              <a:t>SAPAs</a:t>
            </a:r>
            <a:r>
              <a:rPr lang="da-DK" sz="2400" dirty="0" smtClean="0"/>
              <a:t> integrationsbehov ift. de bagvedliggende kildesystemer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b="1" dirty="0" smtClean="0"/>
              <a:t>De </a:t>
            </a:r>
            <a:r>
              <a:rPr lang="da-DK" b="1" dirty="0"/>
              <a:t>fire ’integrationsmønstre’ </a:t>
            </a:r>
            <a:r>
              <a:rPr lang="da-DK" b="1" dirty="0" smtClean="0"/>
              <a:t>for kildesystemer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b="1" dirty="0" smtClean="0"/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/>
              <a:t>Udstilling</a:t>
            </a:r>
            <a:r>
              <a:rPr lang="da-DK" dirty="0" smtClean="0"/>
              <a:t> </a:t>
            </a:r>
            <a:r>
              <a:rPr lang="da-DK" dirty="0"/>
              <a:t>af relevante </a:t>
            </a:r>
            <a:r>
              <a:rPr lang="da-DK" dirty="0" smtClean="0"/>
              <a:t>metadata (om sager, dokumenter, journalnotater, ydelser) til </a:t>
            </a:r>
            <a:r>
              <a:rPr lang="da-DK" dirty="0"/>
              <a:t>brug for </a:t>
            </a:r>
            <a:r>
              <a:rPr lang="da-DK" dirty="0" smtClean="0"/>
              <a:t>SAPA-opslag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/>
              <a:t>Annoncere</a:t>
            </a:r>
            <a:r>
              <a:rPr lang="da-DK" dirty="0"/>
              <a:t> </a:t>
            </a:r>
            <a:r>
              <a:rPr lang="da-DK" b="1" dirty="0"/>
              <a:t>besked</a:t>
            </a:r>
            <a:r>
              <a:rPr lang="da-DK" dirty="0"/>
              <a:t> om hændelser til brug for </a:t>
            </a:r>
            <a:r>
              <a:rPr lang="da-DK" dirty="0" smtClean="0"/>
              <a:t>SAPA-advisering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/>
              <a:t>Modtage</a:t>
            </a:r>
            <a:r>
              <a:rPr lang="da-DK" dirty="0" smtClean="0"/>
              <a:t> </a:t>
            </a:r>
            <a:r>
              <a:rPr lang="da-DK" b="1" dirty="0"/>
              <a:t>journalnotater</a:t>
            </a:r>
            <a:r>
              <a:rPr lang="da-DK" dirty="0"/>
              <a:t> fra SAPA-brugere og journalisere disse på rette </a:t>
            </a:r>
            <a:r>
              <a:rPr lang="da-DK" dirty="0" smtClean="0"/>
              <a:t>sag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dirty="0" smtClean="0"/>
              <a:t>Hop til kilden</a:t>
            </a:r>
            <a:r>
              <a:rPr lang="da-DK" dirty="0" smtClean="0"/>
              <a:t>: Dialogintegration </a:t>
            </a:r>
            <a:r>
              <a:rPr lang="da-DK" dirty="0"/>
              <a:t>til at modtage brugere, der hopper fra SAPA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09032" y="600001"/>
            <a:ext cx="8325936" cy="486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sz="2000" b="1" dirty="0"/>
              <a:t>De fire ’integrationsmønstre’ for kildesystemer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b="1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b="1" dirty="0"/>
              <a:t>Udstilling</a:t>
            </a:r>
            <a:r>
              <a:rPr lang="da-DK" sz="2000" dirty="0"/>
              <a:t> af relevante metadata (om sager, dokumenter, journalnotater, ydelser) til brug for SAPA-opslag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b="1" dirty="0"/>
              <a:t>Annoncere</a:t>
            </a:r>
            <a:r>
              <a:rPr lang="da-DK" sz="2000" dirty="0"/>
              <a:t> </a:t>
            </a:r>
            <a:r>
              <a:rPr lang="da-DK" sz="2000" b="1" dirty="0"/>
              <a:t>besked</a:t>
            </a:r>
            <a:r>
              <a:rPr lang="da-DK" sz="2000" dirty="0"/>
              <a:t> om hændelser til brug for SAPA-advisering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b="1" dirty="0"/>
              <a:t>Modtage</a:t>
            </a:r>
            <a:r>
              <a:rPr lang="da-DK" sz="2000" dirty="0"/>
              <a:t> </a:t>
            </a:r>
            <a:r>
              <a:rPr lang="da-DK" sz="2000" b="1" dirty="0"/>
              <a:t>journalnotater</a:t>
            </a:r>
            <a:r>
              <a:rPr lang="da-DK" sz="2000" dirty="0"/>
              <a:t> fra SAPA-brugere og journalisere disse på rette sag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b="1" dirty="0"/>
              <a:t>Hop til kilden</a:t>
            </a:r>
            <a:r>
              <a:rPr lang="da-DK" sz="2000" dirty="0"/>
              <a:t>: Dialogintegration til at modtage brugere, der hopper fra SAPA</a:t>
            </a:r>
          </a:p>
          <a:p>
            <a:pPr>
              <a:spcAft>
                <a:spcPts val="600"/>
              </a:spcAft>
            </a:pPr>
            <a:endParaRPr lang="da-DK" sz="2000" dirty="0"/>
          </a:p>
          <a:p>
            <a:endParaRPr lang="da-DK" sz="20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9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pic>
        <p:nvPicPr>
          <p:cNvPr id="14338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2082738"/>
            <a:ext cx="39243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81454"/>
              </p:ext>
            </p:extLst>
          </p:nvPr>
        </p:nvGraphicFramePr>
        <p:xfrm>
          <a:off x="180304" y="2575774"/>
          <a:ext cx="865460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51586"/>
              </p:ext>
            </p:extLst>
          </p:nvPr>
        </p:nvGraphicFramePr>
        <p:xfrm>
          <a:off x="180304" y="2575774"/>
          <a:ext cx="8654606" cy="161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41731"/>
              </p:ext>
            </p:extLst>
          </p:nvPr>
        </p:nvGraphicFramePr>
        <p:xfrm>
          <a:off x="180304" y="2575774"/>
          <a:ext cx="8654606" cy="2434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71437"/>
              </p:ext>
            </p:extLst>
          </p:nvPr>
        </p:nvGraphicFramePr>
        <p:xfrm>
          <a:off x="180304" y="2575774"/>
          <a:ext cx="8654606" cy="325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71601"/>
              </p:ext>
            </p:extLst>
          </p:nvPr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b="1" dirty="0"/>
              <a:t>Hvorfor en snitfladestrategi?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Rette integrationer til de rette kildesystemer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Rettidigt, prisgunstigt og med den fornødne kvalitet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Nogle snitflader skal omlægges, andre skal ny-udvikles</a:t>
            </a:r>
          </a:p>
          <a:p>
            <a:pPr>
              <a:spcAft>
                <a:spcPts val="600"/>
              </a:spcAft>
            </a:pPr>
            <a:endParaRPr lang="da-DK" b="1" dirty="0" smtClean="0"/>
          </a:p>
          <a:p>
            <a:pPr>
              <a:spcAft>
                <a:spcPts val="600"/>
              </a:spcAft>
            </a:pPr>
            <a:r>
              <a:rPr lang="da-DK" b="1" dirty="0" smtClean="0"/>
              <a:t>Om SAPA-løsningen og kildesystemerne</a:t>
            </a:r>
            <a:endParaRPr lang="da-DK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SAPA-løsningen er en glasplade uden 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SAPA-løsningen behøver integrationer for at kunne udstille data fra kildesystemer</a:t>
            </a: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Kildesystemer skal derfor integreres </a:t>
            </a:r>
            <a:r>
              <a:rPr lang="da-DK" dirty="0"/>
              <a:t>til den fælleskommunale </a:t>
            </a:r>
            <a:r>
              <a:rPr lang="da-DK" dirty="0" smtClean="0"/>
              <a:t>infrastruktur (som udstiller data for SAPA)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pSp>
        <p:nvGrpSpPr>
          <p:cNvPr id="9" name="Gruppe 8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4" name="Rektangel 3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5" name="Rektangel 4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6" name="Rektangel 5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7" name="Opadgående pil 6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8" name="Opadgående pil 7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9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15" y="620485"/>
            <a:ext cx="4587342" cy="344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571649"/>
            <a:ext cx="4517160" cy="340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0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2093495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2574754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endParaRPr lang="da-DK" b="1" dirty="0" smtClean="0"/>
          </a:p>
          <a:p>
            <a:r>
              <a:rPr lang="da-DK" b="1" dirty="0" smtClean="0"/>
              <a:t>Fælleskommunal it-infrastruktur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Understøtter </a:t>
            </a:r>
            <a:r>
              <a:rPr lang="da-DK" dirty="0"/>
              <a:t>integration </a:t>
            </a:r>
            <a:r>
              <a:rPr lang="da-DK" dirty="0" smtClean="0"/>
              <a:t>ml. SAPA og kildesystemer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En </a:t>
            </a:r>
            <a:r>
              <a:rPr lang="da-DK" dirty="0"/>
              <a:t>række forskellige it-systemer 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Hver system har sit eget </a:t>
            </a:r>
            <a:r>
              <a:rPr lang="da-DK" dirty="0"/>
              <a:t>formål og </a:t>
            </a:r>
            <a:r>
              <a:rPr lang="da-DK" dirty="0" smtClean="0"/>
              <a:t>sin egen virkemåde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Forskellige </a:t>
            </a:r>
            <a:r>
              <a:rPr lang="da-DK" dirty="0"/>
              <a:t>krav til og vilkår for </a:t>
            </a:r>
            <a:r>
              <a:rPr lang="da-DK" dirty="0" smtClean="0"/>
              <a:t>integrationer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Under </a:t>
            </a:r>
            <a:r>
              <a:rPr lang="da-DK" dirty="0" smtClean="0"/>
              <a:t>udvikling…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endParaRPr lang="da-DK" b="1" dirty="0" smtClean="0"/>
          </a:p>
          <a:p>
            <a:r>
              <a:rPr lang="da-DK" b="1" dirty="0" smtClean="0"/>
              <a:t>Fælleskommunal it-infrastruktur</a:t>
            </a:r>
          </a:p>
          <a:p>
            <a:endParaRPr lang="da-DK" b="1" dirty="0" smtClean="0"/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Serviceplatformen (CPR, CVR, m.v.)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Indekser (metadata fra </a:t>
            </a:r>
            <a:r>
              <a:rPr lang="da-DK" dirty="0" err="1" smtClean="0"/>
              <a:t>sagsbær</a:t>
            </a:r>
            <a:r>
              <a:rPr lang="da-DK" dirty="0" smtClean="0"/>
              <a:t>. </a:t>
            </a:r>
            <a:r>
              <a:rPr lang="da-DK" dirty="0" err="1" smtClean="0"/>
              <a:t>syst</a:t>
            </a:r>
            <a:r>
              <a:rPr lang="da-DK" dirty="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Beskedfordeler (adviseringer)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Fordelingskomponent (journalnotater)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55" y="2415612"/>
            <a:ext cx="2540798" cy="27400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02250" y="3212539"/>
            <a:ext cx="3077379" cy="1146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1"/>
            <a:ext cx="8171999" cy="4288766"/>
          </a:xfrm>
        </p:spPr>
        <p:txBody>
          <a:bodyPr/>
          <a:lstStyle/>
          <a:p>
            <a:r>
              <a:rPr lang="da-DK" b="1" dirty="0" smtClean="0"/>
              <a:t>Serviceplatformen</a:t>
            </a:r>
          </a:p>
          <a:p>
            <a:endParaRPr lang="da-DK" b="1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CPR-service </a:t>
            </a:r>
            <a:r>
              <a:rPr lang="da-DK" sz="2000" dirty="0"/>
              <a:t>og en CVR-service, der sikrer integration </a:t>
            </a:r>
            <a:r>
              <a:rPr lang="da-DK" sz="2000" dirty="0" smtClean="0"/>
              <a:t>med de </a:t>
            </a:r>
            <a:r>
              <a:rPr lang="da-DK" sz="2000" dirty="0"/>
              <a:t>fællesoffentlige CPR- og </a:t>
            </a:r>
            <a:r>
              <a:rPr lang="da-DK" sz="2000" dirty="0" smtClean="0"/>
              <a:t>CVR-registre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Sundhedskortet </a:t>
            </a:r>
            <a:r>
              <a:rPr lang="da-DK" sz="2000" dirty="0"/>
              <a:t>fra Sygesikringen samt </a:t>
            </a:r>
            <a:r>
              <a:rPr lang="da-DK" sz="2000" dirty="0" smtClean="0"/>
              <a:t>forskellige </a:t>
            </a:r>
            <a:r>
              <a:rPr lang="da-DK" sz="2000" dirty="0"/>
              <a:t>skatte- og indtægtsoplysninger fra SKAT</a:t>
            </a:r>
            <a:r>
              <a:rPr lang="da-DK" sz="2000" dirty="0" smtClean="0"/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Og med tiden meget mere….</a:t>
            </a:r>
            <a:endParaRPr lang="da-DK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De offentlige registre kan tilgås af SAPA som opslag (’</a:t>
            </a:r>
            <a:r>
              <a:rPr lang="da-DK" sz="2000" dirty="0" err="1"/>
              <a:t>pull</a:t>
            </a:r>
            <a:r>
              <a:rPr lang="da-DK" sz="2000" dirty="0"/>
              <a:t>’) via den fælleskommunale Serviceplatform. </a:t>
            </a: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Via </a:t>
            </a:r>
            <a:r>
              <a:rPr lang="da-DK" sz="2000" dirty="0"/>
              <a:t>samme infrastruktur kan også dannes beskeder, der kan anvendes til brugeradviseringer (’push’)</a:t>
            </a:r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1"/>
            <a:ext cx="8171999" cy="4288766"/>
          </a:xfrm>
        </p:spPr>
        <p:txBody>
          <a:bodyPr/>
          <a:lstStyle/>
          <a:p>
            <a:r>
              <a:rPr lang="da-DK" b="1" dirty="0"/>
              <a:t>Sags-, dokument- og ydelsesindekserne</a:t>
            </a:r>
            <a:endParaRPr lang="da-DK" b="1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’Indekser’ (indholdsfortegnelse eller kopiregistre)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Indeholder </a:t>
            </a:r>
            <a:r>
              <a:rPr lang="da-DK" sz="2000" dirty="0"/>
              <a:t>alene kopier af data, der holdes og vedligeholdes i bagvedliggende sagsbærende </a:t>
            </a:r>
            <a:r>
              <a:rPr lang="da-DK" sz="2000" dirty="0" smtClean="0"/>
              <a:t>kildesystemer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Sager med tilhørende </a:t>
            </a:r>
            <a:r>
              <a:rPr lang="da-DK" sz="2000" dirty="0" smtClean="0"/>
              <a:t>journalnotater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Dokumentreferencer </a:t>
            </a:r>
            <a:r>
              <a:rPr lang="da-DK" sz="2000" dirty="0"/>
              <a:t>– men ikke </a:t>
            </a:r>
            <a:r>
              <a:rPr lang="da-DK" sz="2000" dirty="0" smtClean="0"/>
              <a:t>dokumenterne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Ydelser </a:t>
            </a:r>
            <a:r>
              <a:rPr lang="da-DK" sz="2000" dirty="0"/>
              <a:t>(bevilligede og </a:t>
            </a:r>
            <a:r>
              <a:rPr lang="da-DK" sz="2000" dirty="0" smtClean="0"/>
              <a:t>effektuerede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Sagsbærende it-systemer sender kopidata til indekserne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SAPA </a:t>
            </a:r>
            <a:r>
              <a:rPr lang="da-DK" sz="2000" dirty="0"/>
              <a:t>kan tilgå informationer som opslag (’</a:t>
            </a:r>
            <a:r>
              <a:rPr lang="da-DK" sz="2000" dirty="0" err="1"/>
              <a:t>pull</a:t>
            </a:r>
            <a:r>
              <a:rPr lang="da-DK" sz="2000" dirty="0"/>
              <a:t>’) </a:t>
            </a:r>
          </a:p>
          <a:p>
            <a:pPr lvl="0"/>
            <a:endParaRPr lang="da-DK" sz="20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3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0726" y="1584001"/>
            <a:ext cx="8160846" cy="4108461"/>
          </a:xfrm>
        </p:spPr>
        <p:txBody>
          <a:bodyPr/>
          <a:lstStyle/>
          <a:p>
            <a:r>
              <a:rPr lang="da-DK" b="1" dirty="0" smtClean="0"/>
              <a:t>Beskedfordeler</a:t>
            </a:r>
          </a:p>
          <a:p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Fordeler </a:t>
            </a:r>
            <a:r>
              <a:rPr lang="da-DK" sz="2000" dirty="0"/>
              <a:t>beskeder på tværs af systemer (system-til-system</a:t>
            </a:r>
            <a:r>
              <a:rPr lang="da-DK" sz="2000" dirty="0" smtClean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Sikrer</a:t>
            </a:r>
            <a:r>
              <a:rPr lang="da-DK" sz="2000" dirty="0"/>
              <a:t>, at en forretningshændelse, der er registreret i ét system (fx et fagsystem til </a:t>
            </a:r>
            <a:r>
              <a:rPr lang="da-DK" sz="2000" dirty="0" smtClean="0"/>
              <a:t>Udsatte børn) </a:t>
            </a:r>
            <a:r>
              <a:rPr lang="da-DK" sz="2000" dirty="0"/>
              <a:t>kan afstedkomme, at der </a:t>
            </a:r>
            <a:r>
              <a:rPr lang="da-DK" sz="2000" dirty="0" smtClean="0"/>
              <a:t>sker noget i et andet system.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De </a:t>
            </a:r>
            <a:r>
              <a:rPr lang="da-DK" sz="2000" dirty="0"/>
              <a:t>(relevante) sagsbærende it-systemer </a:t>
            </a:r>
            <a:r>
              <a:rPr lang="da-DK" sz="2000" dirty="0" smtClean="0"/>
              <a:t>sender </a:t>
            </a:r>
            <a:r>
              <a:rPr lang="da-DK" sz="2000" dirty="0"/>
              <a:t>beskeder til den fælleskommunale </a:t>
            </a:r>
            <a:r>
              <a:rPr lang="da-DK" sz="2000" dirty="0" smtClean="0"/>
              <a:t>Beskedfordeler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De modtagende systemer (fx SAPA) får besked om </a:t>
            </a:r>
            <a:r>
              <a:rPr lang="da-DK" sz="2000" dirty="0" smtClean="0"/>
              <a:t>forretnings-hændelser </a:t>
            </a:r>
            <a:r>
              <a:rPr lang="da-DK" sz="2000" dirty="0"/>
              <a:t>ved en </a:t>
            </a:r>
            <a:r>
              <a:rPr lang="da-DK" sz="2000" dirty="0" smtClean="0"/>
              <a:t>abonnementsordning</a:t>
            </a:r>
            <a:endParaRPr lang="da-DK" sz="2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300129" y="5209456"/>
            <a:ext cx="6873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>
              <a:latin typeface="Trebuchet MS" panose="020B0603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Trebuchet MS" panose="020B0603020202020204" pitchFamily="34" charset="0"/>
              </a:rPr>
              <a:t>Fx SAPA der abonnerer på ændret status på sager vedr. Udsatte </a:t>
            </a:r>
            <a:r>
              <a:rPr lang="da-DK" sz="2000" dirty="0" smtClean="0">
                <a:latin typeface="Trebuchet MS" panose="020B0603020202020204" pitchFamily="34" charset="0"/>
              </a:rPr>
              <a:t>børn </a:t>
            </a:r>
            <a:r>
              <a:rPr lang="da-DK" sz="2000" dirty="0">
                <a:latin typeface="Trebuchet MS" panose="020B0603020202020204" pitchFamily="34" charset="0"/>
              </a:rPr>
              <a:t>og udsteder en advisering/notifikation til en bruger i SAPA (‘push’)</a:t>
            </a:r>
          </a:p>
        </p:txBody>
      </p:sp>
    </p:spTree>
    <p:extLst>
      <p:ext uri="{BB962C8B-B14F-4D97-AF65-F5344CB8AC3E}">
        <p14:creationId xmlns:p14="http://schemas.microsoft.com/office/powerpoint/2010/main" val="18356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2. Tekniske løsningsmodeller for SAPAs samspil med kildesystemer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1"/>
            <a:ext cx="8171999" cy="42887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b="1" dirty="0" smtClean="0"/>
              <a:t>Fordelingskomponent</a:t>
            </a:r>
          </a:p>
          <a:p>
            <a:pPr>
              <a:lnSpc>
                <a:spcPct val="100000"/>
              </a:lnSpc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Et støttesystem (på Serviceplatformen), som man kunne kalde ’journalnotatfordeler’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Fordeler </a:t>
            </a:r>
            <a:r>
              <a:rPr lang="da-DK" sz="2000" dirty="0"/>
              <a:t>journalnotater på tværs af systemer (system-til-system). </a:t>
            </a: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Sikrer</a:t>
            </a:r>
            <a:r>
              <a:rPr lang="da-DK" sz="2000" dirty="0"/>
              <a:t>, at et journalnotater, der er registreret i ét system (fx SAPA) kan afstedkomme, at der på en given sag i et sagsbærende system journaliseres det pågældende </a:t>
            </a:r>
            <a:r>
              <a:rPr lang="da-DK" sz="2000" dirty="0" smtClean="0"/>
              <a:t>notat.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De </a:t>
            </a:r>
            <a:r>
              <a:rPr lang="da-DK" sz="2000" dirty="0"/>
              <a:t>modtagende systemer får besked om journalnotater ved en abonnementsordning på fordelingskomponenten.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lvl="0">
              <a:lnSpc>
                <a:spcPct val="100000"/>
              </a:lnSpc>
            </a:pPr>
            <a:endParaRPr lang="da-DK" sz="20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Rektangel 15"/>
          <p:cNvSpPr/>
          <p:nvPr/>
        </p:nvSpPr>
        <p:spPr>
          <a:xfrm>
            <a:off x="364524" y="5801596"/>
            <a:ext cx="6873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Trebuchet MS" panose="020B0603020202020204" pitchFamily="34" charset="0"/>
              </a:rPr>
              <a:t>For </a:t>
            </a:r>
            <a:r>
              <a:rPr lang="da-DK" sz="2000" dirty="0">
                <a:latin typeface="Trebuchet MS" panose="020B0603020202020204" pitchFamily="34" charset="0"/>
              </a:rPr>
              <a:t>at </a:t>
            </a:r>
            <a:r>
              <a:rPr lang="da-DK" sz="2000" dirty="0" smtClean="0">
                <a:latin typeface="Trebuchet MS" panose="020B0603020202020204" pitchFamily="34" charset="0"/>
              </a:rPr>
              <a:t>en SAPA-bruger </a:t>
            </a:r>
            <a:r>
              <a:rPr lang="da-DK" sz="2000" dirty="0">
                <a:latin typeface="Trebuchet MS" panose="020B0603020202020204" pitchFamily="34" charset="0"/>
              </a:rPr>
              <a:t>kan sende </a:t>
            </a:r>
            <a:r>
              <a:rPr lang="da-DK" sz="2000" dirty="0" err="1">
                <a:latin typeface="Trebuchet MS" panose="020B0603020202020204" pitchFamily="34" charset="0"/>
              </a:rPr>
              <a:t>jounalnotater</a:t>
            </a:r>
            <a:r>
              <a:rPr lang="da-DK" sz="2000" dirty="0">
                <a:latin typeface="Trebuchet MS" panose="020B0603020202020204" pitchFamily="34" charset="0"/>
              </a:rPr>
              <a:t> skal </a:t>
            </a:r>
            <a:r>
              <a:rPr lang="da-DK" sz="2000" dirty="0" smtClean="0">
                <a:latin typeface="Trebuchet MS" panose="020B0603020202020204" pitchFamily="34" charset="0"/>
              </a:rPr>
              <a:t>det ønskede modtagende journalsystem integreres </a:t>
            </a:r>
            <a:r>
              <a:rPr lang="da-DK" sz="2000" dirty="0">
                <a:latin typeface="Trebuchet MS" panose="020B0603020202020204" pitchFamily="34" charset="0"/>
              </a:rPr>
              <a:t>til den fælleskommunale Fordelingskomponent. </a:t>
            </a:r>
          </a:p>
        </p:txBody>
      </p:sp>
    </p:spTree>
    <p:extLst>
      <p:ext uri="{BB962C8B-B14F-4D97-AF65-F5344CB8AC3E}">
        <p14:creationId xmlns:p14="http://schemas.microsoft.com/office/powerpoint/2010/main" val="948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32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7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Integrationsbehov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946343"/>
              </p:ext>
            </p:extLst>
          </p:nvPr>
        </p:nvGraphicFramePr>
        <p:xfrm>
          <a:off x="281610" y="1300766"/>
          <a:ext cx="1651177" cy="3920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Modtage journalnotat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1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SAPA-brugeren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3553"/>
              </p:ext>
            </p:extLst>
          </p:nvPr>
        </p:nvGraphicFramePr>
        <p:xfrm>
          <a:off x="281610" y="1300766"/>
          <a:ext cx="3784783" cy="3920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  <a:gridCol w="2133606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SAPA-brugeren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journalnotat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Registrere faktisk oplysning via SAPA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Kildesystemer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297705"/>
              </p:ext>
            </p:extLst>
          </p:nvPr>
        </p:nvGraphicFramePr>
        <p:xfrm>
          <a:off x="281610" y="1300766"/>
          <a:ext cx="5673275" cy="3920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  <a:gridCol w="2133606"/>
                <a:gridCol w="1888492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SAPA-brugeren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Kildesystemer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</a:rPr>
                        <a:t>Sagsbær</a:t>
                      </a:r>
                      <a:r>
                        <a:rPr lang="da-DK" sz="1400" dirty="0">
                          <a:effectLst/>
                        </a:rPr>
                        <a:t>. systemer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journalnotat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Registrere faktisk oplysning via SAPA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SAPA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2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It-infrastruktur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285169"/>
              </p:ext>
            </p:extLst>
          </p:nvPr>
        </p:nvGraphicFramePr>
        <p:xfrm>
          <a:off x="281610" y="1300766"/>
          <a:ext cx="7411357" cy="3920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  <a:gridCol w="2133606"/>
                <a:gridCol w="1888492"/>
                <a:gridCol w="1738082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SAPA-brugeren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Kildesystemer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It-infrastruktur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Serviceplatformen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Serviceplatformen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</a:rPr>
                        <a:t>Sagsbær</a:t>
                      </a:r>
                      <a:r>
                        <a:rPr lang="da-DK" sz="1400" dirty="0">
                          <a:effectLst/>
                        </a:rPr>
                        <a:t>. systemer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Indekser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 smtClean="0">
                          <a:effectLst/>
                        </a:rPr>
                        <a:t>Sagsbær</a:t>
                      </a:r>
                      <a:r>
                        <a:rPr lang="da-DK" sz="1400" dirty="0" smtClean="0">
                          <a:effectLst/>
                        </a:rPr>
                        <a:t>. systemer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Beskedfordeler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journalnotat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Registrere faktisk oplysning via SAPA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SAPA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Fordelings-komponent 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2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Hop (dialogintegration)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261477"/>
              </p:ext>
            </p:extLst>
          </p:nvPr>
        </p:nvGraphicFramePr>
        <p:xfrm>
          <a:off x="281610" y="1300766"/>
          <a:ext cx="7411357" cy="44045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  <a:gridCol w="2133606"/>
                <a:gridCol w="1888492"/>
                <a:gridCol w="1738082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SAPA-brugeren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Kildesystemer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It-infrastruktur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Serviceplatformen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Serviceplatformen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</a:rPr>
                        <a:t>Sagsbær</a:t>
                      </a:r>
                      <a:r>
                        <a:rPr lang="da-DK" sz="1400" dirty="0">
                          <a:effectLst/>
                        </a:rPr>
                        <a:t>. systemer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Indekser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Beskedfordeler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journalnotat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Registrere faktisk oplysning via SAPA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SAPA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Fordelings-komponent 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bruger, der ’hopper’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Hop ud af SAPA for flere informationer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Dialogintegration (1:1)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Lokalt: Hvordan prioritere?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281610" y="1300766"/>
          <a:ext cx="8358388" cy="44045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1177"/>
                <a:gridCol w="2133606"/>
                <a:gridCol w="1888492"/>
                <a:gridCol w="1738082"/>
                <a:gridCol w="947031"/>
              </a:tblGrid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Behov</a:t>
                      </a:r>
                      <a:endParaRPr lang="da-DK" sz="18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SAPA-brugeren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Kildesystemer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It-infrastruktur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SAPA-prioritet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Serviceplatformen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Høj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Serviceplatformen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Høj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Udstille kopi-data</a:t>
                      </a:r>
                      <a:endParaRPr lang="da-DK" sz="18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 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Opslag via søgekriterier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err="1">
                          <a:effectLst/>
                        </a:rPr>
                        <a:t>Sagsbær</a:t>
                      </a:r>
                      <a:r>
                        <a:rPr lang="da-DK" sz="1400" dirty="0">
                          <a:effectLst/>
                        </a:rPr>
                        <a:t>. systemer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Indekser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Høj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82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Udsende besked om hændelse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Notifikation via regler (’advis’)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Beskedfordeler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Mellem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journalnotat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Registrere faktisk oplysning via SAPA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Fordelings-komponent 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Lav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383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Modtage bruger, der ’hopper’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Hop ud af SAPA for flere informationer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Sagsbær. systemer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Dialogintegration (1:1)</a:t>
                      </a:r>
                      <a:endParaRPr lang="da-DK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Mellem</a:t>
                      </a:r>
                      <a:endParaRPr lang="da-DK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Nedadgående pil 2"/>
          <p:cNvSpPr/>
          <p:nvPr/>
        </p:nvSpPr>
        <p:spPr>
          <a:xfrm>
            <a:off x="7096260" y="206063"/>
            <a:ext cx="1996226" cy="991286"/>
          </a:xfrm>
          <a:prstGeom prst="downArrow">
            <a:avLst>
              <a:gd name="adj1" fmla="val 59032"/>
              <a:gd name="adj2" fmla="val 3155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Forslag til prioritering</a:t>
            </a:r>
          </a:p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94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2574754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068051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3. Etablering og finansiering af integrationer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418424" cy="48167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2000" b="1" dirty="0" smtClean="0"/>
              <a:t>Integrationsvilkår: Krav til leverandører af sagsbærende it-systemer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Integration: Hvordan gør man?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KOMBIT </a:t>
            </a:r>
            <a:r>
              <a:rPr lang="da-DK" sz="2000" dirty="0"/>
              <a:t>har udarbejdet de konkrete integrationsvilkår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Dokumenter </a:t>
            </a:r>
            <a:r>
              <a:rPr lang="da-DK" sz="2000" dirty="0"/>
              <a:t>er på </a:t>
            </a:r>
            <a:r>
              <a:rPr lang="da-DK" sz="2000" u="sng" dirty="0" err="1">
                <a:hlinkClick r:id="rId2"/>
              </a:rPr>
              <a:t>KOMBITs</a:t>
            </a:r>
            <a:r>
              <a:rPr lang="da-DK" sz="2000" u="sng" dirty="0">
                <a:hlinkClick r:id="rId2"/>
              </a:rPr>
              <a:t> hjemmeside</a:t>
            </a:r>
            <a:r>
              <a:rPr lang="da-DK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KOMBIT har jævnlig dialog med leverandørerne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De samme integrationsvilkår indgår i </a:t>
            </a:r>
            <a:r>
              <a:rPr lang="da-DK" sz="2000" u="sng" dirty="0" err="1">
                <a:hlinkClick r:id="rId3"/>
              </a:rPr>
              <a:t>SKIs</a:t>
            </a:r>
            <a:r>
              <a:rPr lang="da-DK" sz="2000" u="sng" dirty="0">
                <a:hlinkClick r:id="rId3"/>
              </a:rPr>
              <a:t> rammeaftale 02.19</a:t>
            </a:r>
            <a:r>
              <a:rPr lang="da-DK" sz="20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Eget udbud? inkludér </a:t>
            </a:r>
            <a:r>
              <a:rPr lang="da-DK" sz="2000" dirty="0" smtClean="0"/>
              <a:t>integrationsvilkår! </a:t>
            </a:r>
            <a:r>
              <a:rPr lang="da-DK" sz="2000" dirty="0"/>
              <a:t>(evt. som en option</a:t>
            </a:r>
            <a:r>
              <a:rPr lang="da-DK" sz="2000" dirty="0" smtClean="0"/>
              <a:t>)</a:t>
            </a:r>
            <a:endParaRPr lang="da-DK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System og kontrakt findes allerede? </a:t>
            </a:r>
            <a:r>
              <a:rPr lang="da-DK" sz="2000" dirty="0"/>
              <a:t>Bestil </a:t>
            </a:r>
            <a:r>
              <a:rPr lang="da-DK" sz="2000" dirty="0" smtClean="0"/>
              <a:t>ændring </a:t>
            </a:r>
            <a:r>
              <a:rPr lang="da-DK" sz="2000" dirty="0"/>
              <a:t>hos </a:t>
            </a:r>
            <a:r>
              <a:rPr lang="da-DK" sz="2000" dirty="0" smtClean="0"/>
              <a:t>leverandøren!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Husk at prioritere lokalt: Hvilke systemer? Hvilke integrationer?</a:t>
            </a:r>
            <a:endParaRPr lang="da-DK" sz="2000" dirty="0"/>
          </a:p>
          <a:p>
            <a:pPr>
              <a:spcAft>
                <a:spcPts val="1200"/>
              </a:spcAft>
            </a:pPr>
            <a:endParaRPr lang="da-DK" sz="20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2093495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85775" y="489599"/>
            <a:ext cx="8172450" cy="5256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/>
              <a:t>Integrationsvilkår: Krav til leverandører af sagsbærende </a:t>
            </a:r>
            <a:r>
              <a:rPr lang="da-DK" sz="1800" b="1" dirty="0" smtClean="0"/>
              <a:t>it-systemer</a:t>
            </a:r>
          </a:p>
          <a:p>
            <a:pPr>
              <a:spcAft>
                <a:spcPts val="1200"/>
              </a:spcAft>
            </a:pPr>
            <a:endParaRPr lang="da-DK" sz="18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Integration: Hvordan gør man?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KOMBIT har udarbejdet de konkrete integrationsvilkår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Dokumenter er på </a:t>
            </a:r>
            <a:r>
              <a:rPr lang="da-DK" sz="1800" u="sng" dirty="0" err="1">
                <a:hlinkClick r:id="rId3"/>
              </a:rPr>
              <a:t>KOMBITs</a:t>
            </a:r>
            <a:r>
              <a:rPr lang="da-DK" sz="1800" u="sng" dirty="0">
                <a:hlinkClick r:id="rId3"/>
              </a:rPr>
              <a:t> hjemmeside</a:t>
            </a:r>
            <a:r>
              <a:rPr lang="da-DK" sz="18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KOMBIT har jævnlig dialog med leverandørerne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De samme integrationsvilkår indgår i </a:t>
            </a:r>
            <a:r>
              <a:rPr lang="da-DK" sz="1800" u="sng" dirty="0" err="1">
                <a:hlinkClick r:id="rId4"/>
              </a:rPr>
              <a:t>SKIs</a:t>
            </a:r>
            <a:r>
              <a:rPr lang="da-DK" sz="1800" u="sng" dirty="0">
                <a:hlinkClick r:id="rId4"/>
              </a:rPr>
              <a:t> rammeaftale 02.19</a:t>
            </a:r>
            <a:r>
              <a:rPr lang="da-DK" sz="18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Eget udbud? </a:t>
            </a:r>
            <a:r>
              <a:rPr lang="da-DK" sz="1800" dirty="0" smtClean="0"/>
              <a:t>Inkludér </a:t>
            </a:r>
            <a:r>
              <a:rPr lang="da-DK" sz="1800" dirty="0"/>
              <a:t>integrationsvilkår! (evt. som en option)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System og kontrakt findes allerede? Bestil ændring hos leverandøren!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Husk at prioritere lokalt: Hvilke systemer? Hvilke integrationer?</a:t>
            </a:r>
          </a:p>
          <a:p>
            <a:pPr>
              <a:spcAft>
                <a:spcPts val="1200"/>
              </a:spcAft>
            </a:pPr>
            <a:endParaRPr lang="da-DK" sz="1800" dirty="0"/>
          </a:p>
          <a:p>
            <a:endParaRPr lang="da-DK" sz="16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4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3. Etablering og finansiering af integrationer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171999" cy="4816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b="1" dirty="0"/>
              <a:t>Fællesoffentlige registre og andre myndigheders </a:t>
            </a:r>
            <a:r>
              <a:rPr lang="da-DK" b="1" dirty="0" smtClean="0"/>
              <a:t>it-løsninger </a:t>
            </a:r>
            <a:endParaRPr lang="da-DK" b="1" dirty="0"/>
          </a:p>
          <a:p>
            <a:pPr>
              <a:spcAft>
                <a:spcPts val="600"/>
              </a:spcAft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KOMBIT sikrer fælleskommunalt udvikling </a:t>
            </a:r>
            <a:r>
              <a:rPr lang="da-DK" dirty="0"/>
              <a:t>samt drift og vedligehold </a:t>
            </a:r>
            <a:r>
              <a:rPr lang="da-DK" dirty="0" smtClean="0"/>
              <a:t>af fælles integrationer: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Fællesoffentlige registre (fx CPR, CVR, </a:t>
            </a:r>
            <a:r>
              <a:rPr lang="da-DK" sz="2000" dirty="0" err="1" smtClean="0"/>
              <a:t>o.lign</a:t>
            </a:r>
            <a:r>
              <a:rPr lang="da-DK" sz="2000" dirty="0" smtClean="0"/>
              <a:t>.)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Ikke-kommunale </a:t>
            </a:r>
            <a:r>
              <a:rPr lang="da-DK" sz="2000" dirty="0"/>
              <a:t>myndigheders </a:t>
            </a:r>
            <a:r>
              <a:rPr lang="da-DK" sz="2000" dirty="0" smtClean="0"/>
              <a:t>it-systemer (Arbejdsskadestyrelsen</a:t>
            </a:r>
            <a:r>
              <a:rPr lang="da-DK" sz="2000" dirty="0"/>
              <a:t>, SKAT, Udbetaling Danmark, </a:t>
            </a:r>
            <a:r>
              <a:rPr lang="da-DK" sz="2000" dirty="0" smtClean="0"/>
              <a:t>Regionerne, </a:t>
            </a:r>
            <a:r>
              <a:rPr lang="da-DK" sz="2000" dirty="0" err="1" smtClean="0"/>
              <a:t>o.lign</a:t>
            </a:r>
            <a:r>
              <a:rPr lang="da-DK" sz="2000" dirty="0" smtClean="0"/>
              <a:t>.)</a:t>
            </a:r>
            <a:endParaRPr lang="da-DK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Fælleskommunale it-løsninger (KMD Sag, KSD, KY, </a:t>
            </a:r>
            <a:r>
              <a:rPr lang="da-DK" sz="2000" dirty="0" err="1" smtClean="0"/>
              <a:t>o.lign</a:t>
            </a:r>
            <a:r>
              <a:rPr lang="da-DK" sz="2000" dirty="0" smtClean="0"/>
              <a:t>.)</a:t>
            </a:r>
          </a:p>
          <a:p>
            <a:pPr>
              <a:spcAft>
                <a:spcPts val="600"/>
              </a:spcAft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Omkostningerne </a:t>
            </a:r>
            <a:r>
              <a:rPr lang="da-DK" dirty="0"/>
              <a:t>hertil videresendes til kommunerne via fakturering for SAPA-løsningen. 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2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3. Etablering og finansiering af integrationer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32484"/>
            <a:ext cx="8171999" cy="527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b="1" dirty="0"/>
              <a:t>Kommercielle/kommunale sagsbærende </a:t>
            </a:r>
            <a:r>
              <a:rPr lang="da-DK" b="1" dirty="0" smtClean="0"/>
              <a:t>it-løsninger</a:t>
            </a:r>
            <a:endParaRPr lang="da-DK" b="1" dirty="0"/>
          </a:p>
          <a:p>
            <a:pPr>
              <a:spcAft>
                <a:spcPts val="600"/>
              </a:spcAft>
            </a:pPr>
            <a:endParaRPr lang="da-DK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KOMBIT forhandler aftaler </a:t>
            </a:r>
            <a:r>
              <a:rPr lang="da-DK" sz="2000" dirty="0"/>
              <a:t>på vegne af </a:t>
            </a:r>
            <a:r>
              <a:rPr lang="da-DK" sz="2000" dirty="0" smtClean="0"/>
              <a:t>kommunerne (baseret </a:t>
            </a:r>
            <a:r>
              <a:rPr lang="da-DK" sz="2000" dirty="0"/>
              <a:t>på en forventning om at kommunerne </a:t>
            </a:r>
            <a:r>
              <a:rPr lang="da-DK" sz="2000" dirty="0" smtClean="0"/>
              <a:t>vil anvende forhandlingsresultatet)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KOMBIT forhandler vilkår </a:t>
            </a:r>
            <a:r>
              <a:rPr lang="da-DK" sz="2000" dirty="0"/>
              <a:t>og priser med </a:t>
            </a:r>
            <a:r>
              <a:rPr lang="da-DK" sz="2000" dirty="0" smtClean="0"/>
              <a:t>alle relevante leverandører</a:t>
            </a: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Hvilke? De sagsbærende it-løsninger</a:t>
            </a:r>
            <a:r>
              <a:rPr lang="da-DK" sz="2000" dirty="0"/>
              <a:t>, der skal kunne udstille data i SAPA (via indekser eller beskedfordeler), og som SAPA-brugere kan ’hoppe’ til fra SAPA og evt. sende ’journalnotater’ til. </a:t>
            </a:r>
            <a:endParaRPr lang="da-DK" sz="2000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err="1" smtClean="0"/>
              <a:t>KOMBITs</a:t>
            </a:r>
            <a:r>
              <a:rPr lang="da-DK" sz="2000" dirty="0" smtClean="0"/>
              <a:t> </a:t>
            </a:r>
            <a:r>
              <a:rPr lang="da-DK" sz="2000" dirty="0"/>
              <a:t>DUBU-løsning og </a:t>
            </a:r>
            <a:r>
              <a:rPr lang="da-DK" sz="2000" dirty="0" err="1"/>
              <a:t>KMDs</a:t>
            </a:r>
            <a:r>
              <a:rPr lang="da-DK" sz="2000" dirty="0"/>
              <a:t> non-TSA-løsninger </a:t>
            </a:r>
            <a:r>
              <a:rPr lang="da-DK" sz="2000" dirty="0" smtClean="0"/>
              <a:t>(herunder også Nova) indgår </a:t>
            </a:r>
            <a:r>
              <a:rPr lang="da-DK" sz="2000" dirty="0"/>
              <a:t>i denne pulje af sagsbærende it-løsninger </a:t>
            </a:r>
            <a:endParaRPr lang="da-DK" sz="2000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1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3. Etablering og finansiering af integrationer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326420"/>
            <a:ext cx="8171999" cy="52740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a-DK" b="1" dirty="0"/>
              <a:t>Kommercielle/kommunale sagsbærende </a:t>
            </a:r>
            <a:r>
              <a:rPr lang="da-DK" b="1" dirty="0" smtClean="0"/>
              <a:t>it-løsninger</a:t>
            </a:r>
            <a:endParaRPr lang="da-DK" b="1" dirty="0"/>
          </a:p>
          <a:p>
            <a:pPr>
              <a:spcAft>
                <a:spcPts val="300"/>
              </a:spcAft>
            </a:pPr>
            <a:endParaRPr lang="da-DK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Omkostningerne </a:t>
            </a:r>
            <a:r>
              <a:rPr lang="da-DK" sz="2000" dirty="0"/>
              <a:t>til udvikling, drift og vedligehold indgår i </a:t>
            </a:r>
            <a:r>
              <a:rPr lang="da-DK" sz="2000" dirty="0" smtClean="0"/>
              <a:t>de lokale kontrakter. Finansieres lokalt </a:t>
            </a:r>
            <a:r>
              <a:rPr lang="da-DK" sz="2000" dirty="0"/>
              <a:t>og ikke </a:t>
            </a:r>
            <a:r>
              <a:rPr lang="da-DK" sz="2000" dirty="0" smtClean="0"/>
              <a:t>fælleskommunalt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Kommunerne </a:t>
            </a:r>
            <a:r>
              <a:rPr lang="da-DK" sz="2000" dirty="0"/>
              <a:t>skal </a:t>
            </a:r>
            <a:r>
              <a:rPr lang="da-DK" sz="2000" dirty="0" smtClean="0"/>
              <a:t>selv </a:t>
            </a:r>
            <a:r>
              <a:rPr lang="da-DK" sz="2000" b="1" dirty="0" smtClean="0"/>
              <a:t>indgå</a:t>
            </a:r>
            <a:r>
              <a:rPr lang="da-DK" sz="2000" dirty="0" smtClean="0"/>
              <a:t> de </a:t>
            </a:r>
            <a:r>
              <a:rPr lang="da-DK" sz="2000" dirty="0"/>
              <a:t>relevante </a:t>
            </a:r>
            <a:r>
              <a:rPr lang="da-DK" sz="2000" b="1" dirty="0" smtClean="0"/>
              <a:t>kontrakter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Kommunerne skal selv </a:t>
            </a:r>
            <a:r>
              <a:rPr lang="da-DK" sz="2000" b="1" dirty="0" smtClean="0"/>
              <a:t>betale </a:t>
            </a:r>
            <a:r>
              <a:rPr lang="da-DK" sz="2000" b="1" dirty="0"/>
              <a:t>regningen </a:t>
            </a:r>
            <a:r>
              <a:rPr lang="da-DK" sz="2000" dirty="0"/>
              <a:t>direkte til </a:t>
            </a:r>
            <a:r>
              <a:rPr lang="da-DK" sz="2000" dirty="0" smtClean="0"/>
              <a:t>leverandøren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 smtClean="0"/>
              <a:t>Hvis </a:t>
            </a:r>
            <a:r>
              <a:rPr lang="da-DK" sz="2000" dirty="0"/>
              <a:t>man </a:t>
            </a:r>
            <a:r>
              <a:rPr lang="da-DK" sz="2000" b="1" dirty="0"/>
              <a:t>indkøber via SKI</a:t>
            </a:r>
            <a:r>
              <a:rPr lang="da-DK" sz="2000" dirty="0"/>
              <a:t>, så har KOMBIT sikret, at vilkår og prissætning for integrationerne allerede er omfattet af SKI-aftalen. 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Altså: KOMBIT leverer blot info om vilkår og priser, som kan indsættes i kommunernes lokale udbud og kontrakter. 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Det er relevant at gøre for de it-løsninger,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som </a:t>
            </a:r>
            <a:r>
              <a:rPr lang="da-DK" sz="2000" dirty="0"/>
              <a:t>kommunen ikke indkøber via SKI. 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a-DK" sz="20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7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frundet rektangel 94"/>
          <p:cNvSpPr/>
          <p:nvPr/>
        </p:nvSpPr>
        <p:spPr>
          <a:xfrm>
            <a:off x="6285130" y="5885645"/>
            <a:ext cx="2812451" cy="972355"/>
          </a:xfrm>
          <a:prstGeom prst="roundRect">
            <a:avLst>
              <a:gd name="adj" fmla="val 8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Afrundet rektangel 93"/>
          <p:cNvSpPr/>
          <p:nvPr/>
        </p:nvSpPr>
        <p:spPr>
          <a:xfrm>
            <a:off x="150878" y="2317806"/>
            <a:ext cx="1979233" cy="4198903"/>
          </a:xfrm>
          <a:prstGeom prst="roundRect">
            <a:avLst>
              <a:gd name="adj" fmla="val 82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3. Etablering og finansiering af integrationer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Afrundet rektangel 7"/>
          <p:cNvSpPr/>
          <p:nvPr/>
        </p:nvSpPr>
        <p:spPr>
          <a:xfrm>
            <a:off x="2616284" y="2503851"/>
            <a:ext cx="3029758" cy="1706081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1400" b="1" dirty="0" smtClean="0"/>
              <a:t>Registre</a:t>
            </a:r>
            <a:r>
              <a:rPr lang="da-DK" sz="1400" b="1" dirty="0"/>
              <a:t>, offentlige systemer, fælleskommunale </a:t>
            </a:r>
            <a:r>
              <a:rPr lang="da-DK" sz="1400" b="1" dirty="0" smtClean="0"/>
              <a:t>it-løsninger</a:t>
            </a:r>
            <a:br>
              <a:rPr lang="da-DK" sz="1400" b="1" dirty="0" smtClean="0"/>
            </a:br>
            <a:endParaRPr lang="da-DK" sz="1400" dirty="0"/>
          </a:p>
          <a:p>
            <a:r>
              <a:rPr lang="da-DK" sz="1400" dirty="0"/>
              <a:t>Fx </a:t>
            </a:r>
            <a:r>
              <a:rPr lang="da-DK" sz="1400" dirty="0" smtClean="0"/>
              <a:t>CPR,CVR, Sygesikringen</a:t>
            </a:r>
            <a:r>
              <a:rPr lang="da-DK" sz="1400" dirty="0"/>
              <a:t>, SKAT, Arbejdsskadestyrelsen, </a:t>
            </a:r>
            <a:r>
              <a:rPr lang="da-DK" sz="1400" dirty="0" err="1" smtClean="0"/>
              <a:t>MedCom</a:t>
            </a:r>
            <a:r>
              <a:rPr lang="da-DK" sz="1400" dirty="0" smtClean="0"/>
              <a:t>, KY</a:t>
            </a:r>
            <a:r>
              <a:rPr lang="da-DK" sz="1400" dirty="0"/>
              <a:t>, KSD, </a:t>
            </a:r>
            <a:r>
              <a:rPr lang="da-DK" sz="1400" dirty="0" err="1"/>
              <a:t>UDKs</a:t>
            </a:r>
            <a:r>
              <a:rPr lang="da-DK" sz="1400" dirty="0"/>
              <a:t> løsninger, KMD Sag</a:t>
            </a:r>
          </a:p>
        </p:txBody>
      </p:sp>
      <p:sp>
        <p:nvSpPr>
          <p:cNvPr id="16" name="Afrundet rektangel 15"/>
          <p:cNvSpPr/>
          <p:nvPr/>
        </p:nvSpPr>
        <p:spPr>
          <a:xfrm>
            <a:off x="2616284" y="4710006"/>
            <a:ext cx="3029758" cy="17060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da-DK" sz="1400" b="1" dirty="0"/>
              <a:t>Kommercielle/kommunale sagsbærende </a:t>
            </a:r>
            <a:r>
              <a:rPr lang="da-DK" sz="1400" b="1" dirty="0" smtClean="0"/>
              <a:t>systemer</a:t>
            </a:r>
            <a:br>
              <a:rPr lang="da-DK" sz="1400" b="1" dirty="0" smtClean="0"/>
            </a:br>
            <a:endParaRPr lang="da-DK" sz="1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sz="1400" dirty="0"/>
              <a:t>Fx SBSYS, DUBU, </a:t>
            </a:r>
            <a:r>
              <a:rPr lang="da-DK" sz="1400" dirty="0" err="1"/>
              <a:t>Novax</a:t>
            </a:r>
            <a:r>
              <a:rPr lang="da-DK" sz="1400" dirty="0"/>
              <a:t>, </a:t>
            </a:r>
            <a:r>
              <a:rPr lang="da-DK" sz="1400" dirty="0" err="1"/>
              <a:t>eDoc</a:t>
            </a:r>
            <a:r>
              <a:rPr lang="da-DK" sz="1400" dirty="0"/>
              <a:t>, </a:t>
            </a:r>
            <a:r>
              <a:rPr lang="da-DK" sz="1400" dirty="0" err="1"/>
              <a:t>Avaleo</a:t>
            </a:r>
            <a:r>
              <a:rPr lang="da-DK" sz="1400" dirty="0"/>
              <a:t> Omsorg, DHUV, </a:t>
            </a:r>
            <a:r>
              <a:rPr lang="da-DK" sz="1400" dirty="0" err="1"/>
              <a:t>Fasit</a:t>
            </a:r>
            <a:r>
              <a:rPr lang="da-DK" sz="1400" dirty="0"/>
              <a:t>, KMD </a:t>
            </a:r>
            <a:r>
              <a:rPr lang="da-DK" sz="1400" dirty="0" err="1"/>
              <a:t>Struktura</a:t>
            </a:r>
            <a:r>
              <a:rPr lang="da-DK" sz="1400" dirty="0"/>
              <a:t>, KMD Nova, m.fl.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frundet rektangel 8"/>
          <p:cNvSpPr/>
          <p:nvPr/>
        </p:nvSpPr>
        <p:spPr>
          <a:xfrm>
            <a:off x="275550" y="2402870"/>
            <a:ext cx="170001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a-DK" sz="1400" dirty="0"/>
              <a:t>Udstille kopi-data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frundet rektangel 16"/>
          <p:cNvSpPr/>
          <p:nvPr/>
        </p:nvSpPr>
        <p:spPr>
          <a:xfrm>
            <a:off x="275552" y="3435809"/>
            <a:ext cx="170001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a-DK" sz="1400" dirty="0"/>
              <a:t>Udsende besked om hændelse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frundet rektangel 17"/>
          <p:cNvSpPr/>
          <p:nvPr/>
        </p:nvSpPr>
        <p:spPr>
          <a:xfrm>
            <a:off x="275549" y="4468748"/>
            <a:ext cx="170001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a-DK" sz="1400" dirty="0"/>
              <a:t>Modtage bruger, der ’hopper’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Afrundet rektangel 18"/>
          <p:cNvSpPr/>
          <p:nvPr/>
        </p:nvSpPr>
        <p:spPr>
          <a:xfrm>
            <a:off x="275548" y="5501687"/>
            <a:ext cx="170001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da-DK" sz="1400" dirty="0"/>
              <a:t>Modtage journalnotat</a:t>
            </a: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Afrundet rektangel 69"/>
          <p:cNvSpPr/>
          <p:nvPr/>
        </p:nvSpPr>
        <p:spPr>
          <a:xfrm>
            <a:off x="5888217" y="4710006"/>
            <a:ext cx="1460888" cy="17060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da-DK" sz="1400" b="1" dirty="0" smtClean="0"/>
              <a:t>SKI eller Kommunen </a:t>
            </a:r>
          </a:p>
          <a:p>
            <a:pPr algn="ctr" defTabSz="914400">
              <a:defRPr/>
            </a:pPr>
            <a:endParaRPr lang="da-DK" sz="1400" dirty="0"/>
          </a:p>
          <a:p>
            <a:pPr algn="ctr" defTabSz="914400">
              <a:defRPr/>
            </a:pPr>
            <a:r>
              <a:rPr lang="da-DK" sz="1400" dirty="0" smtClean="0"/>
              <a:t>(Afhængig af kontraktform)</a:t>
            </a:r>
            <a:endParaRPr lang="da-DK" sz="1400" dirty="0"/>
          </a:p>
        </p:txBody>
      </p:sp>
      <p:sp>
        <p:nvSpPr>
          <p:cNvPr id="71" name="Afrundet rektangel 70"/>
          <p:cNvSpPr/>
          <p:nvPr/>
        </p:nvSpPr>
        <p:spPr>
          <a:xfrm>
            <a:off x="5888217" y="2503543"/>
            <a:ext cx="1344638" cy="1706389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da-DK" sz="1400" b="1" dirty="0" smtClean="0"/>
              <a:t>KOMBIT</a:t>
            </a:r>
            <a:endParaRPr lang="da-DK" sz="1400" dirty="0"/>
          </a:p>
        </p:txBody>
      </p:sp>
      <p:sp>
        <p:nvSpPr>
          <p:cNvPr id="72" name="Rektangel 71"/>
          <p:cNvSpPr/>
          <p:nvPr/>
        </p:nvSpPr>
        <p:spPr>
          <a:xfrm>
            <a:off x="5638380" y="188262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a-DK" b="1" dirty="0"/>
              <a:t>Hvem </a:t>
            </a:r>
            <a:r>
              <a:rPr lang="da-DK" b="1" dirty="0" smtClean="0"/>
              <a:t>aftaler?</a:t>
            </a:r>
            <a:endParaRPr lang="da-DK" dirty="0"/>
          </a:p>
        </p:txBody>
      </p:sp>
      <p:sp>
        <p:nvSpPr>
          <p:cNvPr id="73" name="Rektangel 72"/>
          <p:cNvSpPr/>
          <p:nvPr/>
        </p:nvSpPr>
        <p:spPr>
          <a:xfrm>
            <a:off x="73396" y="188262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a-DK" b="1" dirty="0" smtClean="0"/>
              <a:t>Integrationsbehov</a:t>
            </a:r>
            <a:endParaRPr lang="da-DK" dirty="0"/>
          </a:p>
        </p:txBody>
      </p:sp>
      <p:sp>
        <p:nvSpPr>
          <p:cNvPr id="74" name="Rektangel 73"/>
          <p:cNvSpPr/>
          <p:nvPr/>
        </p:nvSpPr>
        <p:spPr>
          <a:xfrm>
            <a:off x="3421310" y="188262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a-DK" b="1" dirty="0" smtClean="0"/>
              <a:t>Systemtype</a:t>
            </a:r>
            <a:endParaRPr lang="da-DK" dirty="0"/>
          </a:p>
        </p:txBody>
      </p:sp>
      <p:sp>
        <p:nvSpPr>
          <p:cNvPr id="91" name="Afrundet rektangel 90"/>
          <p:cNvSpPr/>
          <p:nvPr/>
        </p:nvSpPr>
        <p:spPr>
          <a:xfrm>
            <a:off x="7494596" y="2481972"/>
            <a:ext cx="1344638" cy="1706389"/>
          </a:xfrm>
          <a:prstGeom prst="round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da-DK" sz="1400" b="1" dirty="0" smtClean="0"/>
              <a:t>Kommunen (via SAPA)</a:t>
            </a:r>
            <a:endParaRPr lang="da-DK" sz="1400" dirty="0"/>
          </a:p>
        </p:txBody>
      </p:sp>
      <p:sp>
        <p:nvSpPr>
          <p:cNvPr id="92" name="Rektangel 91"/>
          <p:cNvSpPr/>
          <p:nvPr/>
        </p:nvSpPr>
        <p:spPr>
          <a:xfrm>
            <a:off x="7413860" y="188175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da-DK" b="1" dirty="0"/>
              <a:t>Hvem </a:t>
            </a:r>
            <a:r>
              <a:rPr lang="da-DK" b="1" dirty="0" smtClean="0"/>
              <a:t>betaler?</a:t>
            </a:r>
            <a:endParaRPr lang="da-DK" dirty="0"/>
          </a:p>
        </p:txBody>
      </p:sp>
      <p:sp>
        <p:nvSpPr>
          <p:cNvPr id="93" name="Afrundet rektangel 92"/>
          <p:cNvSpPr/>
          <p:nvPr/>
        </p:nvSpPr>
        <p:spPr>
          <a:xfrm>
            <a:off x="7472322" y="4710005"/>
            <a:ext cx="1460888" cy="17060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r>
              <a:rPr lang="da-DK" sz="1400" b="1" dirty="0" smtClean="0"/>
              <a:t>Kommunen </a:t>
            </a:r>
          </a:p>
        </p:txBody>
      </p:sp>
      <p:cxnSp>
        <p:nvCxnSpPr>
          <p:cNvPr id="97" name="Lige forbindelse 96"/>
          <p:cNvCxnSpPr>
            <a:stCxn id="94" idx="3"/>
            <a:endCxn id="8" idx="1"/>
          </p:cNvCxnSpPr>
          <p:nvPr/>
        </p:nvCxnSpPr>
        <p:spPr>
          <a:xfrm flipV="1">
            <a:off x="2130111" y="3356892"/>
            <a:ext cx="486173" cy="1060366"/>
          </a:xfrm>
          <a:prstGeom prst="line">
            <a:avLst/>
          </a:prstGeom>
          <a:ln w="127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ge forbindelse 99"/>
          <p:cNvCxnSpPr>
            <a:stCxn id="94" idx="3"/>
            <a:endCxn id="16" idx="1"/>
          </p:cNvCxnSpPr>
          <p:nvPr/>
        </p:nvCxnSpPr>
        <p:spPr>
          <a:xfrm>
            <a:off x="2130111" y="4417258"/>
            <a:ext cx="486173" cy="1145789"/>
          </a:xfrm>
          <a:prstGeom prst="line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70" grpId="0" animBg="1"/>
      <p:bldP spid="71" grpId="0" animBg="1"/>
      <p:bldP spid="91" grpId="0" animBg="1"/>
      <p:bldP spid="9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267" y="2384828"/>
            <a:ext cx="4340225" cy="326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9437"/>
            <a:ext cx="4203700" cy="315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068051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513226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Hvilke konkrete sagsbærende it-løsninger får tilbud om integrationer?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772508"/>
            <a:ext cx="8171999" cy="4816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Principielt: </a:t>
            </a:r>
            <a:r>
              <a:rPr lang="da-DK" b="1" dirty="0" smtClean="0"/>
              <a:t>Alle</a:t>
            </a:r>
            <a:r>
              <a:rPr lang="da-DK" dirty="0" smtClean="0"/>
              <a:t> sagsbærende it-systemer kan udvikle integrationer til den fælleskommunale infrastruktur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Men hvad med </a:t>
            </a:r>
            <a:r>
              <a:rPr lang="da-DK" dirty="0" err="1" smtClean="0"/>
              <a:t>KOMBITs</a:t>
            </a:r>
            <a:r>
              <a:rPr lang="da-DK" dirty="0" smtClean="0"/>
              <a:t> udmelding om ”Monopolbrud først”!!?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sz="2000" dirty="0" smtClean="0"/>
          </a:p>
          <a:p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- fortsættes på næste slide…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Afrundet rektangulær billedforklaring 3"/>
          <p:cNvSpPr/>
          <p:nvPr/>
        </p:nvSpPr>
        <p:spPr>
          <a:xfrm>
            <a:off x="723899" y="3684082"/>
            <a:ext cx="7915643" cy="1630867"/>
          </a:xfrm>
          <a:prstGeom prst="wedgeRoundRectCallout">
            <a:avLst>
              <a:gd name="adj1" fmla="val 36685"/>
              <a:gd name="adj2" fmla="val 8586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400" i="1" dirty="0"/>
              <a:t>”Der åbnes først op for en bredere anvendelse af den fælleskommunale infrastruktur, når monopolbruddet er succesfuldt gennemført (hensyn til sikker drift)”</a:t>
            </a:r>
          </a:p>
        </p:txBody>
      </p:sp>
    </p:spTree>
    <p:extLst>
      <p:ext uri="{BB962C8B-B14F-4D97-AF65-F5344CB8AC3E}">
        <p14:creationId xmlns:p14="http://schemas.microsoft.com/office/powerpoint/2010/main" val="14869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Monopolbrud først….! (Til at </a:t>
            </a:r>
            <a:r>
              <a:rPr lang="da-DK" sz="2400" b="1" u="sng" dirty="0" smtClean="0"/>
              <a:t>hente</a:t>
            </a:r>
            <a:r>
              <a:rPr lang="da-DK" sz="2400" b="1" dirty="0" smtClean="0"/>
              <a:t> data)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8881" y="1602045"/>
            <a:ext cx="8171999" cy="2041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Alene </a:t>
            </a:r>
            <a:r>
              <a:rPr lang="da-DK" dirty="0"/>
              <a:t>monopolbrudssystemerne (SAPA, KSD og KY samt </a:t>
            </a:r>
            <a:r>
              <a:rPr lang="da-DK" dirty="0" err="1"/>
              <a:t>UDKs</a:t>
            </a:r>
            <a:r>
              <a:rPr lang="da-DK" dirty="0"/>
              <a:t> løsninger) kan </a:t>
            </a:r>
            <a:r>
              <a:rPr lang="da-DK" b="1" dirty="0"/>
              <a:t>hente og anvende data fra </a:t>
            </a:r>
            <a:r>
              <a:rPr lang="da-DK" dirty="0"/>
              <a:t>støttesystemerne.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Andre sagsbærende it-løsninger kan </a:t>
            </a:r>
            <a:r>
              <a:rPr lang="da-DK" b="1" dirty="0"/>
              <a:t>aflevere data til</a:t>
            </a:r>
            <a:r>
              <a:rPr lang="da-DK" dirty="0"/>
              <a:t> støttesystemerne, hvis altså disse data skal anvendes af et eller flere af monopolbrudssystemerne. </a:t>
            </a: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Rektangel 16"/>
          <p:cNvSpPr/>
          <p:nvPr/>
        </p:nvSpPr>
        <p:spPr>
          <a:xfrm>
            <a:off x="824798" y="4224416"/>
            <a:ext cx="1223493" cy="3486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18" name="Rektangel 17"/>
          <p:cNvSpPr/>
          <p:nvPr/>
        </p:nvSpPr>
        <p:spPr>
          <a:xfrm>
            <a:off x="779803" y="4845330"/>
            <a:ext cx="5181177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Fælleskommunal infrastruktur (serviceplatform &amp; støttesystemer)</a:t>
            </a:r>
          </a:p>
        </p:txBody>
      </p: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0" name="Opadgående pil 19"/>
          <p:cNvSpPr/>
          <p:nvPr/>
        </p:nvSpPr>
        <p:spPr>
          <a:xfrm>
            <a:off x="13111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583748" y="4224416"/>
            <a:ext cx="1223493" cy="3486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KSD</a:t>
            </a:r>
          </a:p>
        </p:txBody>
      </p:sp>
      <p:sp>
        <p:nvSpPr>
          <p:cNvPr id="23" name="Rektangel 22"/>
          <p:cNvSpPr/>
          <p:nvPr/>
        </p:nvSpPr>
        <p:spPr>
          <a:xfrm>
            <a:off x="4432687" y="42244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4" name="Rektangel 23"/>
          <p:cNvSpPr/>
          <p:nvPr/>
        </p:nvSpPr>
        <p:spPr>
          <a:xfrm>
            <a:off x="4585087" y="41228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724787" y="40085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485758" y="54619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2" name="Rektangel 31"/>
          <p:cNvSpPr/>
          <p:nvPr/>
        </p:nvSpPr>
        <p:spPr>
          <a:xfrm>
            <a:off x="2638158" y="56143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790558" y="57667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942958" y="59191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095358" y="60715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6" name="Rektangel 35"/>
          <p:cNvSpPr/>
          <p:nvPr/>
        </p:nvSpPr>
        <p:spPr>
          <a:xfrm>
            <a:off x="3247758" y="62239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7" name="Rektangel 36"/>
          <p:cNvSpPr/>
          <p:nvPr/>
        </p:nvSpPr>
        <p:spPr>
          <a:xfrm>
            <a:off x="4420451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8" name="Rektangel 37"/>
          <p:cNvSpPr/>
          <p:nvPr/>
        </p:nvSpPr>
        <p:spPr>
          <a:xfrm>
            <a:off x="4572851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9" name="Rektangel 38"/>
          <p:cNvSpPr/>
          <p:nvPr/>
        </p:nvSpPr>
        <p:spPr>
          <a:xfrm>
            <a:off x="4725251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0" name="Rektangel 39"/>
          <p:cNvSpPr/>
          <p:nvPr/>
        </p:nvSpPr>
        <p:spPr>
          <a:xfrm>
            <a:off x="4877651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1" name="Rektangel 40"/>
          <p:cNvSpPr/>
          <p:nvPr/>
        </p:nvSpPr>
        <p:spPr>
          <a:xfrm>
            <a:off x="5030051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182451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6" name="Opadgående pil 45"/>
          <p:cNvSpPr/>
          <p:nvPr/>
        </p:nvSpPr>
        <p:spPr>
          <a:xfrm>
            <a:off x="237997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7" name="Opadgående pil 46"/>
          <p:cNvSpPr/>
          <p:nvPr/>
        </p:nvSpPr>
        <p:spPr>
          <a:xfrm>
            <a:off x="266696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8" name="Opadgående pil 47"/>
          <p:cNvSpPr/>
          <p:nvPr/>
        </p:nvSpPr>
        <p:spPr>
          <a:xfrm>
            <a:off x="295051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9" name="Opadgående pil 48"/>
          <p:cNvSpPr/>
          <p:nvPr/>
        </p:nvSpPr>
        <p:spPr>
          <a:xfrm>
            <a:off x="323750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0" name="Opadgående pil 49"/>
          <p:cNvSpPr/>
          <p:nvPr/>
        </p:nvSpPr>
        <p:spPr>
          <a:xfrm>
            <a:off x="353624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1" name="Opadgående pil 50"/>
          <p:cNvSpPr/>
          <p:nvPr/>
        </p:nvSpPr>
        <p:spPr>
          <a:xfrm>
            <a:off x="382323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2" name="Opadgående pil 51"/>
          <p:cNvSpPr/>
          <p:nvPr/>
        </p:nvSpPr>
        <p:spPr>
          <a:xfrm>
            <a:off x="410678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3" name="Opadgående pil 52"/>
          <p:cNvSpPr/>
          <p:nvPr/>
        </p:nvSpPr>
        <p:spPr>
          <a:xfrm>
            <a:off x="439377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4" name="Opadgående pil 53"/>
          <p:cNvSpPr/>
          <p:nvPr/>
        </p:nvSpPr>
        <p:spPr>
          <a:xfrm>
            <a:off x="469651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5" name="Opadgående pil 54"/>
          <p:cNvSpPr/>
          <p:nvPr/>
        </p:nvSpPr>
        <p:spPr>
          <a:xfrm>
            <a:off x="498350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6" name="Opadgående pil 55"/>
          <p:cNvSpPr/>
          <p:nvPr/>
        </p:nvSpPr>
        <p:spPr>
          <a:xfrm>
            <a:off x="526705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7" name="Opadgående pil 56"/>
          <p:cNvSpPr/>
          <p:nvPr/>
        </p:nvSpPr>
        <p:spPr>
          <a:xfrm>
            <a:off x="555404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Opadgående pil 57"/>
          <p:cNvSpPr/>
          <p:nvPr/>
        </p:nvSpPr>
        <p:spPr>
          <a:xfrm>
            <a:off x="3080973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9" name="Opadgående pil 58"/>
          <p:cNvSpPr/>
          <p:nvPr/>
        </p:nvSpPr>
        <p:spPr>
          <a:xfrm>
            <a:off x="4993905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4877650" y="38942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61" name="Rektangel 60"/>
          <p:cNvSpPr/>
          <p:nvPr/>
        </p:nvSpPr>
        <p:spPr>
          <a:xfrm>
            <a:off x="2924496" y="3959728"/>
            <a:ext cx="1223493" cy="3486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KY</a:t>
            </a:r>
          </a:p>
        </p:txBody>
      </p:sp>
    </p:spTree>
    <p:extLst>
      <p:ext uri="{BB962C8B-B14F-4D97-AF65-F5344CB8AC3E}">
        <p14:creationId xmlns:p14="http://schemas.microsoft.com/office/powerpoint/2010/main" val="12575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Behov og brugsmønstre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584000"/>
            <a:ext cx="3670864" cy="4816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b="1" dirty="0" smtClean="0"/>
              <a:t>To </a:t>
            </a:r>
            <a:r>
              <a:rPr lang="da-DK" b="1" dirty="0"/>
              <a:t>forskellige </a:t>
            </a:r>
            <a:r>
              <a:rPr lang="da-DK" b="1" dirty="0" smtClean="0"/>
              <a:t>behov og brugsscenarier</a:t>
            </a:r>
            <a:r>
              <a:rPr lang="da-DK" dirty="0" smtClean="0"/>
              <a:t> </a:t>
            </a:r>
          </a:p>
          <a:p>
            <a:pPr>
              <a:spcAft>
                <a:spcPts val="600"/>
              </a:spcAft>
            </a:pPr>
            <a:endParaRPr lang="da-DK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dirty="0" smtClean="0"/>
              <a:t>Bruger foretager </a:t>
            </a:r>
            <a:r>
              <a:rPr lang="da-DK" dirty="0"/>
              <a:t>en søgning efter informationer, når det konkrete behov </a:t>
            </a:r>
            <a:r>
              <a:rPr lang="da-DK" dirty="0" smtClean="0"/>
              <a:t>for information opstår</a:t>
            </a:r>
            <a:r>
              <a:rPr lang="da-DK" dirty="0"/>
              <a:t>. </a:t>
            </a:r>
            <a:endParaRPr lang="da-DK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endParaRPr lang="da-DK" dirty="0" smtClean="0"/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dirty="0" smtClean="0"/>
              <a:t>Bruger skal </a:t>
            </a:r>
            <a:r>
              <a:rPr lang="da-DK" dirty="0"/>
              <a:t>systematisk og automatisk </a:t>
            </a:r>
            <a:r>
              <a:rPr lang="da-DK" dirty="0" smtClean="0"/>
              <a:t>modtage </a:t>
            </a:r>
            <a:r>
              <a:rPr lang="da-DK" dirty="0"/>
              <a:t>besked, når relevante hændelser indtræder.</a:t>
            </a:r>
          </a:p>
          <a:p>
            <a:pPr lvl="0">
              <a:spcAft>
                <a:spcPts val="600"/>
              </a:spcAft>
            </a:pPr>
            <a:endParaRPr lang="da-DK" u="sng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Pladsholder til indhold 2"/>
          <p:cNvSpPr txBox="1">
            <a:spLocks/>
          </p:cNvSpPr>
          <p:nvPr/>
        </p:nvSpPr>
        <p:spPr>
          <a:xfrm>
            <a:off x="4259180" y="1584000"/>
            <a:ext cx="4521187" cy="236257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b="1" dirty="0" smtClean="0"/>
              <a:t>To forskellige brugsmønstre (interaktion med systemet)</a:t>
            </a:r>
          </a:p>
          <a:p>
            <a:pPr>
              <a:spcAft>
                <a:spcPts val="600"/>
              </a:spcAft>
            </a:pPr>
            <a:endParaRPr lang="da-DK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a-DK" dirty="0" smtClean="0"/>
              <a:t>’Pull’-metoden</a:t>
            </a:r>
          </a:p>
          <a:p>
            <a:pPr>
              <a:spcAft>
                <a:spcPts val="600"/>
              </a:spcAft>
            </a:pPr>
            <a:r>
              <a:rPr lang="da-DK" dirty="0"/>
              <a:t>	</a:t>
            </a:r>
            <a:r>
              <a:rPr lang="da-DK" dirty="0" smtClean="0"/>
              <a:t>Brugeren trækker aktivt 	information fra systemet</a:t>
            </a:r>
          </a:p>
          <a:p>
            <a:pPr>
              <a:spcAft>
                <a:spcPts val="600"/>
              </a:spcAft>
            </a:pP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-288758" y="2418351"/>
            <a:ext cx="9685421" cy="48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-268708" y="4580026"/>
            <a:ext cx="9685421" cy="48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18" name="Pladsholder til indhold 2"/>
          <p:cNvSpPr txBox="1">
            <a:spLocks/>
          </p:cNvSpPr>
          <p:nvPr/>
        </p:nvSpPr>
        <p:spPr>
          <a:xfrm>
            <a:off x="4259179" y="4856979"/>
            <a:ext cx="4521187" cy="148009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da-DK" dirty="0" smtClean="0"/>
              <a:t>’Push’-metoden</a:t>
            </a:r>
          </a:p>
          <a:p>
            <a:pPr lvl="3" indent="0">
              <a:spcAft>
                <a:spcPts val="600"/>
              </a:spcAft>
              <a:buNone/>
            </a:pPr>
            <a:r>
              <a:rPr lang="da-DK" dirty="0"/>
              <a:t>	</a:t>
            </a:r>
            <a:r>
              <a:rPr lang="da-DK" dirty="0" smtClean="0"/>
              <a:t>Systemet skubber automatisk 	information til brugeren</a:t>
            </a:r>
          </a:p>
        </p:txBody>
      </p:sp>
    </p:spTree>
    <p:extLst>
      <p:ext uri="{BB962C8B-B14F-4D97-AF65-F5344CB8AC3E}">
        <p14:creationId xmlns:p14="http://schemas.microsoft.com/office/powerpoint/2010/main" val="2368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Monopolbrud først….! (Til at </a:t>
            </a:r>
            <a:r>
              <a:rPr lang="da-DK" sz="2400" b="1" u="sng" dirty="0" smtClean="0"/>
              <a:t>hente</a:t>
            </a:r>
            <a:r>
              <a:rPr lang="da-DK" sz="2400" b="1" dirty="0" smtClean="0"/>
              <a:t> data)</a:t>
            </a:r>
            <a:endParaRPr lang="da-DK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Rektangel 16"/>
          <p:cNvSpPr/>
          <p:nvPr/>
        </p:nvSpPr>
        <p:spPr>
          <a:xfrm>
            <a:off x="824798" y="4224416"/>
            <a:ext cx="1223493" cy="3486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18" name="Rektangel 17"/>
          <p:cNvSpPr/>
          <p:nvPr/>
        </p:nvSpPr>
        <p:spPr>
          <a:xfrm>
            <a:off x="779803" y="4845330"/>
            <a:ext cx="5181177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Fælleskommunal infrastruktur (serviceplatform &amp; støttesystemer)</a:t>
            </a:r>
          </a:p>
        </p:txBody>
      </p: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0" name="Opadgående pil 19"/>
          <p:cNvSpPr/>
          <p:nvPr/>
        </p:nvSpPr>
        <p:spPr>
          <a:xfrm>
            <a:off x="13111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2583748" y="4224416"/>
            <a:ext cx="1223493" cy="3486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KSD</a:t>
            </a:r>
          </a:p>
        </p:txBody>
      </p:sp>
      <p:sp>
        <p:nvSpPr>
          <p:cNvPr id="23" name="Rektangel 22"/>
          <p:cNvSpPr/>
          <p:nvPr/>
        </p:nvSpPr>
        <p:spPr>
          <a:xfrm>
            <a:off x="4432687" y="42244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4" name="Rektangel 23"/>
          <p:cNvSpPr/>
          <p:nvPr/>
        </p:nvSpPr>
        <p:spPr>
          <a:xfrm>
            <a:off x="4585087" y="41228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5" name="Rektangel 24"/>
          <p:cNvSpPr/>
          <p:nvPr/>
        </p:nvSpPr>
        <p:spPr>
          <a:xfrm>
            <a:off x="4724787" y="40085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485758" y="54619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2" name="Rektangel 31"/>
          <p:cNvSpPr/>
          <p:nvPr/>
        </p:nvSpPr>
        <p:spPr>
          <a:xfrm>
            <a:off x="2638158" y="56143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790558" y="57667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942958" y="59191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095358" y="60715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6" name="Rektangel 35"/>
          <p:cNvSpPr/>
          <p:nvPr/>
        </p:nvSpPr>
        <p:spPr>
          <a:xfrm>
            <a:off x="3247758" y="6223950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7" name="Rektangel 36"/>
          <p:cNvSpPr/>
          <p:nvPr/>
        </p:nvSpPr>
        <p:spPr>
          <a:xfrm>
            <a:off x="4420451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8" name="Rektangel 37"/>
          <p:cNvSpPr/>
          <p:nvPr/>
        </p:nvSpPr>
        <p:spPr>
          <a:xfrm>
            <a:off x="4572851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39" name="Rektangel 38"/>
          <p:cNvSpPr/>
          <p:nvPr/>
        </p:nvSpPr>
        <p:spPr>
          <a:xfrm>
            <a:off x="4725251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0" name="Rektangel 39"/>
          <p:cNvSpPr/>
          <p:nvPr/>
        </p:nvSpPr>
        <p:spPr>
          <a:xfrm>
            <a:off x="4877651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1" name="Rektangel 40"/>
          <p:cNvSpPr/>
          <p:nvPr/>
        </p:nvSpPr>
        <p:spPr>
          <a:xfrm>
            <a:off x="5030051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182451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Kildesystem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6" name="Opadgående pil 45"/>
          <p:cNvSpPr/>
          <p:nvPr/>
        </p:nvSpPr>
        <p:spPr>
          <a:xfrm>
            <a:off x="237997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7" name="Opadgående pil 46"/>
          <p:cNvSpPr/>
          <p:nvPr/>
        </p:nvSpPr>
        <p:spPr>
          <a:xfrm>
            <a:off x="266696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8" name="Opadgående pil 47"/>
          <p:cNvSpPr/>
          <p:nvPr/>
        </p:nvSpPr>
        <p:spPr>
          <a:xfrm>
            <a:off x="295051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9" name="Opadgående pil 48"/>
          <p:cNvSpPr/>
          <p:nvPr/>
        </p:nvSpPr>
        <p:spPr>
          <a:xfrm>
            <a:off x="323750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0" name="Opadgående pil 49"/>
          <p:cNvSpPr/>
          <p:nvPr/>
        </p:nvSpPr>
        <p:spPr>
          <a:xfrm>
            <a:off x="353624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1" name="Opadgående pil 50"/>
          <p:cNvSpPr/>
          <p:nvPr/>
        </p:nvSpPr>
        <p:spPr>
          <a:xfrm>
            <a:off x="382323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2" name="Opadgående pil 51"/>
          <p:cNvSpPr/>
          <p:nvPr/>
        </p:nvSpPr>
        <p:spPr>
          <a:xfrm>
            <a:off x="410678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3" name="Opadgående pil 52"/>
          <p:cNvSpPr/>
          <p:nvPr/>
        </p:nvSpPr>
        <p:spPr>
          <a:xfrm>
            <a:off x="439377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4" name="Opadgående pil 53"/>
          <p:cNvSpPr/>
          <p:nvPr/>
        </p:nvSpPr>
        <p:spPr>
          <a:xfrm>
            <a:off x="469651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5" name="Opadgående pil 54"/>
          <p:cNvSpPr/>
          <p:nvPr/>
        </p:nvSpPr>
        <p:spPr>
          <a:xfrm>
            <a:off x="498350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6" name="Opadgående pil 55"/>
          <p:cNvSpPr/>
          <p:nvPr/>
        </p:nvSpPr>
        <p:spPr>
          <a:xfrm>
            <a:off x="526705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7" name="Opadgående pil 56"/>
          <p:cNvSpPr/>
          <p:nvPr/>
        </p:nvSpPr>
        <p:spPr>
          <a:xfrm>
            <a:off x="555404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Opadgående pil 57"/>
          <p:cNvSpPr/>
          <p:nvPr/>
        </p:nvSpPr>
        <p:spPr>
          <a:xfrm>
            <a:off x="3080973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9" name="Opadgående pil 58"/>
          <p:cNvSpPr/>
          <p:nvPr/>
        </p:nvSpPr>
        <p:spPr>
          <a:xfrm>
            <a:off x="4993905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0" name="Rektangel 59"/>
          <p:cNvSpPr/>
          <p:nvPr/>
        </p:nvSpPr>
        <p:spPr>
          <a:xfrm>
            <a:off x="4877650" y="3894216"/>
            <a:ext cx="1223493" cy="34869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61" name="Rektangel 60"/>
          <p:cNvSpPr/>
          <p:nvPr/>
        </p:nvSpPr>
        <p:spPr>
          <a:xfrm>
            <a:off x="2924496" y="3959728"/>
            <a:ext cx="1223493" cy="3486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KY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6494243" y="3813717"/>
            <a:ext cx="80728" cy="3341826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ktangel 62"/>
          <p:cNvSpPr/>
          <p:nvPr/>
        </p:nvSpPr>
        <p:spPr>
          <a:xfrm>
            <a:off x="6718662" y="42171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64" name="Rektangel 63"/>
          <p:cNvSpPr/>
          <p:nvPr/>
        </p:nvSpPr>
        <p:spPr>
          <a:xfrm>
            <a:off x="6871062" y="41155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65" name="Rektangel 64"/>
          <p:cNvSpPr/>
          <p:nvPr/>
        </p:nvSpPr>
        <p:spPr>
          <a:xfrm>
            <a:off x="7010762" y="40012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UDK</a:t>
            </a:r>
          </a:p>
        </p:txBody>
      </p:sp>
      <p:sp>
        <p:nvSpPr>
          <p:cNvPr id="66" name="Rektangel 65"/>
          <p:cNvSpPr/>
          <p:nvPr/>
        </p:nvSpPr>
        <p:spPr>
          <a:xfrm>
            <a:off x="7163625" y="38869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Øvrige </a:t>
            </a:r>
            <a:r>
              <a:rPr lang="da-DK" sz="1400" dirty="0" err="1" smtClean="0">
                <a:latin typeface="Trebuchet MS" panose="020B0603020202020204" pitchFamily="34" charset="0"/>
              </a:rPr>
              <a:t>syst</a:t>
            </a:r>
            <a:r>
              <a:rPr lang="da-DK" sz="14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8" name="Opadgående pil 67"/>
          <p:cNvSpPr/>
          <p:nvPr/>
        </p:nvSpPr>
        <p:spPr>
          <a:xfrm>
            <a:off x="7266631" y="4634058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5489396" y="2515688"/>
            <a:ext cx="354190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Efter monopolbrudsløsningernes implementering, kan også andre systemer hente og anvende data</a:t>
            </a:r>
            <a:endParaRPr lang="da-DK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Rektangel 68"/>
          <p:cNvSpPr/>
          <p:nvPr/>
        </p:nvSpPr>
        <p:spPr>
          <a:xfrm>
            <a:off x="779803" y="4845930"/>
            <a:ext cx="7430347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Fælleskommunal infrastruktur (serviceplatform &amp; støttesystemer)</a:t>
            </a:r>
          </a:p>
        </p:txBody>
      </p:sp>
      <p:sp>
        <p:nvSpPr>
          <p:cNvPr id="8" name="Ellipse 7"/>
          <p:cNvSpPr/>
          <p:nvPr/>
        </p:nvSpPr>
        <p:spPr>
          <a:xfrm>
            <a:off x="6253544" y="3585029"/>
            <a:ext cx="2585656" cy="142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pic>
        <p:nvPicPr>
          <p:cNvPr id="72" name="Billed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4" y="1538198"/>
            <a:ext cx="4582234" cy="1280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5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8" grpId="0" animBg="1"/>
      <p:bldP spid="9" grpId="0"/>
      <p:bldP spid="69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Governance board giver prioritet til </a:t>
            </a: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 smtClean="0"/>
              <a:t>SAPA-relevante integrationer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676001" cy="4816799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Behov for at integrere </a:t>
            </a:r>
            <a:r>
              <a:rPr lang="da-DK" dirty="0"/>
              <a:t>sagsbærende </a:t>
            </a:r>
            <a:r>
              <a:rPr lang="da-DK" dirty="0" smtClean="0"/>
              <a:t>systemer?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/>
              <a:t>Kommuner og leverandører </a:t>
            </a:r>
            <a:r>
              <a:rPr lang="da-DK" dirty="0" smtClean="0"/>
              <a:t>skal anmode KOMBIT om </a:t>
            </a:r>
            <a:r>
              <a:rPr lang="da-DK" dirty="0"/>
              <a:t>tilslutning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Sags- </a:t>
            </a:r>
            <a:r>
              <a:rPr lang="da-DK" dirty="0"/>
              <a:t>og Dokumentindeks, Ydelsesindeks og/eller </a:t>
            </a:r>
            <a:r>
              <a:rPr lang="da-DK" dirty="0" smtClean="0"/>
              <a:t>Beskedfordeler?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err="1" smtClean="0"/>
              <a:t>KOMBITs</a:t>
            </a:r>
            <a:r>
              <a:rPr lang="da-DK" dirty="0" smtClean="0"/>
              <a:t> </a:t>
            </a:r>
            <a:r>
              <a:rPr lang="da-DK" dirty="0"/>
              <a:t>godkendelse </a:t>
            </a:r>
            <a:r>
              <a:rPr lang="da-DK" b="1" dirty="0" smtClean="0"/>
              <a:t>hvis integrationer </a:t>
            </a:r>
            <a:r>
              <a:rPr lang="da-DK" b="1" dirty="0"/>
              <a:t>er relevante </a:t>
            </a:r>
            <a:r>
              <a:rPr lang="da-DK" dirty="0"/>
              <a:t>for at kunne udstille data i SAPA-løsningen. </a:t>
            </a:r>
            <a:endParaRPr lang="da-DK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 smtClean="0"/>
              <a:t>Konkret vurdering i </a:t>
            </a:r>
            <a:r>
              <a:rPr lang="da-DK" dirty="0"/>
              <a:t>SAPA-projektets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/>
              <a:t>governance board </a:t>
            </a:r>
            <a:r>
              <a:rPr lang="da-DK" dirty="0" smtClean="0"/>
              <a:t>(hvor kommuner </a:t>
            </a:r>
            <a:br>
              <a:rPr lang="da-DK" dirty="0" smtClean="0"/>
            </a:br>
            <a:r>
              <a:rPr lang="da-DK" dirty="0" smtClean="0"/>
              <a:t>er repræsenteret som i dag)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pic>
        <p:nvPicPr>
          <p:cNvPr id="13316" name="Picture 4" descr="http://www.thenbs.com/images/articles/takingBIMtoTheBoardroo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22" y="4519165"/>
            <a:ext cx="3502316" cy="23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thenbs.com/images/articles/takingBIMtoTheBoardroo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468" y="0"/>
            <a:ext cx="10269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576000"/>
            <a:ext cx="8971731" cy="841638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da-DK" sz="2400" b="1" dirty="0" smtClean="0"/>
              <a:t>Governance board giver prioritet til </a:t>
            </a: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 smtClean="0"/>
              <a:t>SAPA-relevante integrationer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2425" y="1584000"/>
            <a:ext cx="8582025" cy="4997775"/>
          </a:xfrm>
          <a:solidFill>
            <a:schemeClr val="bg1">
              <a:lumMod val="50000"/>
              <a:alpha val="79000"/>
            </a:schemeClr>
          </a:solidFill>
        </p:spPr>
        <p:txBody>
          <a:bodyPr/>
          <a:lstStyle/>
          <a:p>
            <a:pPr lvl="3">
              <a:spcAft>
                <a:spcPts val="600"/>
              </a:spcAft>
            </a:pPr>
            <a:endParaRPr lang="da-DK" dirty="0" smtClean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r>
              <a:rPr lang="da-DK" dirty="0" smtClean="0">
                <a:solidFill>
                  <a:schemeClr val="bg1"/>
                </a:solidFill>
              </a:rPr>
              <a:t>Behov for at integrere </a:t>
            </a:r>
            <a:r>
              <a:rPr lang="da-DK" dirty="0">
                <a:solidFill>
                  <a:schemeClr val="bg1"/>
                </a:solidFill>
              </a:rPr>
              <a:t>sagsbærende </a:t>
            </a:r>
            <a:r>
              <a:rPr lang="da-DK" dirty="0" smtClean="0">
                <a:solidFill>
                  <a:schemeClr val="bg1"/>
                </a:solidFill>
              </a:rPr>
              <a:t>systemer?</a:t>
            </a:r>
          </a:p>
          <a:p>
            <a:pPr lvl="3">
              <a:spcAft>
                <a:spcPts val="6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r>
              <a:rPr lang="da-DK" dirty="0">
                <a:solidFill>
                  <a:schemeClr val="bg1"/>
                </a:solidFill>
              </a:rPr>
              <a:t>Kommuner og leverandører </a:t>
            </a:r>
            <a:r>
              <a:rPr lang="da-DK" dirty="0" smtClean="0">
                <a:solidFill>
                  <a:schemeClr val="bg1"/>
                </a:solidFill>
              </a:rPr>
              <a:t>skal anmode KOMBIT om </a:t>
            </a:r>
            <a:r>
              <a:rPr lang="da-DK" dirty="0">
                <a:solidFill>
                  <a:schemeClr val="bg1"/>
                </a:solidFill>
              </a:rPr>
              <a:t>tilslutning</a:t>
            </a:r>
          </a:p>
          <a:p>
            <a:pPr lvl="3">
              <a:spcAft>
                <a:spcPts val="6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r>
              <a:rPr lang="da-DK" dirty="0" smtClean="0">
                <a:solidFill>
                  <a:schemeClr val="bg1"/>
                </a:solidFill>
              </a:rPr>
              <a:t>Sags- </a:t>
            </a:r>
            <a:r>
              <a:rPr lang="da-DK" dirty="0">
                <a:solidFill>
                  <a:schemeClr val="bg1"/>
                </a:solidFill>
              </a:rPr>
              <a:t>og Dokumentindeks, Ydelsesindeks og/eller </a:t>
            </a:r>
            <a:r>
              <a:rPr lang="da-DK" dirty="0" smtClean="0">
                <a:solidFill>
                  <a:schemeClr val="bg1"/>
                </a:solidFill>
              </a:rPr>
              <a:t>Beskedfordeler?</a:t>
            </a:r>
          </a:p>
          <a:p>
            <a:pPr lvl="3">
              <a:spcAft>
                <a:spcPts val="6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r>
              <a:rPr lang="da-DK" dirty="0" err="1" smtClean="0">
                <a:solidFill>
                  <a:schemeClr val="bg1"/>
                </a:solidFill>
              </a:rPr>
              <a:t>KOMBITs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godkendelse </a:t>
            </a:r>
            <a:r>
              <a:rPr lang="da-DK" b="1" dirty="0" smtClean="0">
                <a:solidFill>
                  <a:schemeClr val="bg1"/>
                </a:solidFill>
              </a:rPr>
              <a:t>hvis integrationer </a:t>
            </a:r>
            <a:r>
              <a:rPr lang="da-DK" b="1" dirty="0">
                <a:solidFill>
                  <a:schemeClr val="bg1"/>
                </a:solidFill>
              </a:rPr>
              <a:t>er relevante </a:t>
            </a:r>
            <a:r>
              <a:rPr lang="da-DK" dirty="0">
                <a:solidFill>
                  <a:schemeClr val="bg1"/>
                </a:solidFill>
              </a:rPr>
              <a:t>for at kunne udstille data i SAPA-løsningen. </a:t>
            </a:r>
            <a:endParaRPr lang="da-DK" dirty="0" smtClean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endParaRPr lang="da-DK" dirty="0" smtClean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r>
              <a:rPr lang="da-DK" dirty="0" smtClean="0">
                <a:solidFill>
                  <a:schemeClr val="bg1"/>
                </a:solidFill>
              </a:rPr>
              <a:t>Konkret vurdering i </a:t>
            </a:r>
            <a:r>
              <a:rPr lang="da-DK" dirty="0">
                <a:solidFill>
                  <a:schemeClr val="bg1"/>
                </a:solidFill>
              </a:rPr>
              <a:t>SAPA-projektets </a:t>
            </a:r>
            <a:r>
              <a:rPr lang="da-DK" b="1" dirty="0" smtClean="0">
                <a:solidFill>
                  <a:schemeClr val="bg1"/>
                </a:solidFill>
              </a:rPr>
              <a:t>governance board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(hvor kommuner er repræsenteret som i dag)</a:t>
            </a:r>
          </a:p>
          <a:p>
            <a:pPr lvl="3">
              <a:spcAft>
                <a:spcPts val="6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 lvl="3">
              <a:spcAft>
                <a:spcPts val="600"/>
              </a:spcAft>
            </a:pP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34" y="434975"/>
            <a:ext cx="4533900" cy="337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95" y="2399889"/>
            <a:ext cx="4565739" cy="343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6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513226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994488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rundet rektangel 15"/>
          <p:cNvSpPr/>
          <p:nvPr/>
        </p:nvSpPr>
        <p:spPr>
          <a:xfrm>
            <a:off x="6189880" y="5885645"/>
            <a:ext cx="2812451" cy="972355"/>
          </a:xfrm>
          <a:prstGeom prst="roundRect">
            <a:avLst>
              <a:gd name="adj" fmla="val 8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endParaRPr lang="da-DK" sz="1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 sz="2400" b="1" dirty="0"/>
              <a:t>Forretningsmæssig prioritering af relevans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442331"/>
            <a:ext cx="8275952" cy="541566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da-DK" dirty="0" smtClean="0"/>
          </a:p>
          <a:p>
            <a:pPr>
              <a:spcAft>
                <a:spcPts val="600"/>
              </a:spcAft>
            </a:pPr>
            <a:r>
              <a:rPr lang="da-DK" dirty="0" smtClean="0"/>
              <a:t>Hvis </a:t>
            </a:r>
            <a:r>
              <a:rPr lang="da-DK" dirty="0"/>
              <a:t>mange leverandører ønsker at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indgå </a:t>
            </a:r>
            <a:r>
              <a:rPr lang="da-DK" dirty="0"/>
              <a:t>i aktiviteter med KOMBIT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på </a:t>
            </a:r>
            <a:r>
              <a:rPr lang="da-DK" dirty="0"/>
              <a:t>samme </a:t>
            </a:r>
            <a:r>
              <a:rPr lang="da-DK" dirty="0" smtClean="0"/>
              <a:t>tid opstår </a:t>
            </a:r>
            <a:r>
              <a:rPr lang="da-DK" b="1" dirty="0" smtClean="0"/>
              <a:t>flaskehalse </a:t>
            </a:r>
          </a:p>
          <a:p>
            <a:pPr algn="ctr">
              <a:spcAft>
                <a:spcPts val="600"/>
              </a:spcAft>
            </a:pP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Der er behov for prioritering!</a:t>
            </a:r>
          </a:p>
          <a:p>
            <a:pPr algn="ctr">
              <a:spcAft>
                <a:spcPts val="600"/>
              </a:spcAft>
            </a:pPr>
            <a:r>
              <a:rPr lang="da-DK" dirty="0" smtClean="0"/>
              <a:t/>
            </a:r>
            <a:br>
              <a:rPr lang="da-DK" dirty="0" smtClean="0"/>
            </a:br>
            <a:r>
              <a:rPr lang="da-DK" b="1" dirty="0" smtClean="0"/>
              <a:t>Hvordan? </a:t>
            </a:r>
            <a:r>
              <a:rPr lang="da-DK" dirty="0" err="1" smtClean="0"/>
              <a:t>SAPAs</a:t>
            </a:r>
            <a:r>
              <a:rPr lang="da-DK" dirty="0" smtClean="0"/>
              <a:t> </a:t>
            </a:r>
            <a:r>
              <a:rPr lang="da-DK" b="1" dirty="0" smtClean="0"/>
              <a:t>governance board</a:t>
            </a:r>
          </a:p>
          <a:p>
            <a:pPr>
              <a:spcAft>
                <a:spcPts val="600"/>
              </a:spcAft>
            </a:pPr>
            <a:endParaRPr lang="da-DK" dirty="0"/>
          </a:p>
          <a:p>
            <a:r>
              <a:rPr lang="da-DK" dirty="0" smtClean="0"/>
              <a:t>			</a:t>
            </a:r>
            <a:r>
              <a:rPr lang="da-DK" b="1" dirty="0" smtClean="0"/>
              <a:t>Hvorfor? </a:t>
            </a:r>
            <a:r>
              <a:rPr lang="da-DK" dirty="0" smtClean="0"/>
              <a:t>Sikre at </a:t>
            </a:r>
            <a:r>
              <a:rPr lang="da-DK" dirty="0"/>
              <a:t>de </a:t>
            </a:r>
            <a:r>
              <a:rPr lang="da-DK" b="1" dirty="0"/>
              <a:t>vigtigste</a:t>
            </a:r>
            <a:r>
              <a:rPr lang="da-DK" dirty="0"/>
              <a:t> sagsbærende </a:t>
            </a:r>
            <a:r>
              <a:rPr lang="da-DK" dirty="0" smtClean="0"/>
              <a:t>			systemer </a:t>
            </a:r>
            <a:r>
              <a:rPr lang="da-DK" dirty="0"/>
              <a:t>kommer </a:t>
            </a:r>
            <a:r>
              <a:rPr lang="da-DK" b="1" dirty="0" smtClean="0"/>
              <a:t>forrest </a:t>
            </a:r>
            <a:r>
              <a:rPr lang="da-DK" b="1" dirty="0"/>
              <a:t>i køen</a:t>
            </a:r>
            <a:r>
              <a:rPr lang="da-DK" dirty="0"/>
              <a:t> hos </a:t>
            </a:r>
            <a:r>
              <a:rPr lang="da-DK" dirty="0" smtClean="0"/>
              <a:t>				KOMBIT </a:t>
            </a:r>
            <a:r>
              <a:rPr lang="da-DK" dirty="0"/>
              <a:t>til dialog, forhandling, sparring, </a:t>
            </a:r>
            <a:r>
              <a:rPr lang="da-DK" dirty="0" smtClean="0"/>
              <a:t>				integrationstest </a:t>
            </a:r>
            <a:r>
              <a:rPr lang="da-DK" dirty="0"/>
              <a:t>og </a:t>
            </a:r>
            <a:r>
              <a:rPr lang="da-DK" dirty="0" smtClean="0"/>
              <a:t>idriftsættelse</a:t>
            </a:r>
          </a:p>
          <a:p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pic>
        <p:nvPicPr>
          <p:cNvPr id="12292" name="Picture 4" descr="http://www.nsf.gov/news/mmg/media/images/crowded_world3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78" y="1886096"/>
            <a:ext cx="3073104" cy="10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ladsholder til 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r="13806"/>
          <a:stretch>
            <a:fillRect/>
          </a:stretch>
        </p:blipFill>
        <p:spPr>
          <a:xfrm>
            <a:off x="1390677" y="4818852"/>
            <a:ext cx="1292175" cy="13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Prioritering </a:t>
            </a:r>
            <a:r>
              <a:rPr lang="da-DK" sz="2400" dirty="0"/>
              <a:t>af KOMBITs indsats ift. sagsbærende </a:t>
            </a:r>
            <a:r>
              <a:rPr lang="da-DK" sz="2400" dirty="0" smtClean="0"/>
              <a:t>it-systemers integration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511630" cy="5274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Ikke alle forretningsdomæner er lige </a:t>
            </a:r>
            <a:r>
              <a:rPr lang="da-DK" dirty="0" smtClean="0"/>
              <a:t>vigtige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Formål: Skabe et </a:t>
            </a:r>
            <a:r>
              <a:rPr lang="da-DK" dirty="0" smtClean="0"/>
              <a:t>tværgående </a:t>
            </a:r>
            <a:r>
              <a:rPr lang="da-DK" dirty="0"/>
              <a:t>overblik </a:t>
            </a:r>
            <a:r>
              <a:rPr lang="da-DK" dirty="0" smtClean="0"/>
              <a:t>for SAPA-brugeren</a:t>
            </a: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1" dirty="0" err="1" smtClean="0"/>
              <a:t>SAPAs</a:t>
            </a:r>
            <a:r>
              <a:rPr lang="da-DK" b="1" dirty="0" smtClean="0"/>
              <a:t> kommunestyregruppe har fastlagt denne prioritering:</a:t>
            </a:r>
            <a:endParaRPr lang="da-D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ESDH</a:t>
            </a:r>
            <a:endParaRPr lang="da-DK" dirty="0"/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Økonomiske ydelser</a:t>
            </a:r>
            <a:endParaRPr lang="da-DK" dirty="0"/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Beskæftigelse</a:t>
            </a:r>
            <a:endParaRPr lang="da-DK" dirty="0"/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Social </a:t>
            </a:r>
            <a:r>
              <a:rPr lang="da-DK" dirty="0"/>
              <a:t>&amp; </a:t>
            </a:r>
            <a:r>
              <a:rPr lang="da-DK" dirty="0" smtClean="0"/>
              <a:t>Handicap</a:t>
            </a:r>
            <a:endParaRPr lang="da-DK" dirty="0"/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Ældre </a:t>
            </a:r>
            <a:r>
              <a:rPr lang="da-DK" dirty="0"/>
              <a:t>&amp; Sundhed</a:t>
            </a:r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Skole </a:t>
            </a:r>
            <a:r>
              <a:rPr lang="da-DK" dirty="0"/>
              <a:t>&amp; Institutioner</a:t>
            </a:r>
          </a:p>
          <a:p>
            <a:pPr marL="637200" lvl="2" indent="-457200">
              <a:buFont typeface="+mj-lt"/>
              <a:buAutoNum type="arabicPeriod"/>
            </a:pPr>
            <a:r>
              <a:rPr lang="da-DK" dirty="0" smtClean="0"/>
              <a:t>Teknik </a:t>
            </a:r>
            <a:r>
              <a:rPr lang="da-DK" dirty="0"/>
              <a:t>&amp; </a:t>
            </a:r>
            <a:r>
              <a:rPr lang="da-DK" dirty="0" smtClean="0"/>
              <a:t>Miljø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Hensyn: Ligebehandling af konkurrenter</a:t>
            </a:r>
            <a:endParaRPr lang="da-DK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pic>
        <p:nvPicPr>
          <p:cNvPr id="16" name="Picture 2" descr="que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5054" y="4414278"/>
            <a:ext cx="2271082" cy="14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edadbuet pil 3"/>
          <p:cNvSpPr/>
          <p:nvPr/>
        </p:nvSpPr>
        <p:spPr>
          <a:xfrm>
            <a:off x="3885519" y="4414278"/>
            <a:ext cx="1756228" cy="3773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3885519" y="4063250"/>
            <a:ext cx="18405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Placering i køen</a:t>
            </a:r>
            <a:endParaRPr lang="da-DK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Prioritering af </a:t>
            </a:r>
            <a:r>
              <a:rPr lang="da-DK" sz="2400" dirty="0" err="1"/>
              <a:t>KOMBITs</a:t>
            </a:r>
            <a:r>
              <a:rPr lang="da-DK" sz="2400" dirty="0"/>
              <a:t> indsats ift. sagsbærende it-systemers integration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772508"/>
            <a:ext cx="8171999" cy="2041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Inden for </a:t>
            </a:r>
            <a:r>
              <a:rPr lang="da-DK" dirty="0"/>
              <a:t>det enkelte </a:t>
            </a:r>
            <a:r>
              <a:rPr lang="da-DK" dirty="0" smtClean="0"/>
              <a:t>forretningsdomæne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/>
              <a:t>SAPAs</a:t>
            </a:r>
            <a:r>
              <a:rPr lang="da-DK" dirty="0" smtClean="0"/>
              <a:t> </a:t>
            </a:r>
            <a:r>
              <a:rPr lang="da-DK" dirty="0"/>
              <a:t>governance board kan </a:t>
            </a:r>
            <a:r>
              <a:rPr lang="da-DK" dirty="0" smtClean="0"/>
              <a:t>give yderligere prioritet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Integrationer, som </a:t>
            </a:r>
            <a:r>
              <a:rPr lang="da-DK" dirty="0"/>
              <a:t>bedst understøtter </a:t>
            </a:r>
            <a:r>
              <a:rPr lang="da-DK" dirty="0" smtClean="0"/>
              <a:t>målsætning </a:t>
            </a:r>
            <a:r>
              <a:rPr lang="da-DK" dirty="0"/>
              <a:t>om at etablere et reelt alternativ til KMD Sag.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Rektangel 17"/>
          <p:cNvSpPr/>
          <p:nvPr/>
        </p:nvSpPr>
        <p:spPr>
          <a:xfrm>
            <a:off x="779803" y="4845330"/>
            <a:ext cx="5181177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Fælleskommunal infrastruktur (serviceplatform &amp; støttesystemer)</a:t>
            </a:r>
          </a:p>
        </p:txBody>
      </p: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600058" y="54619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2752458" y="56143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2904858" y="57667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057258" y="59191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3209658" y="60715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362058" y="6223950"/>
            <a:ext cx="1223493" cy="3486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err="1" smtClean="0">
                <a:latin typeface="Trebuchet MS" panose="020B0603020202020204" pitchFamily="34" charset="0"/>
              </a:rPr>
              <a:t>Øko</a:t>
            </a:r>
            <a:r>
              <a:rPr lang="da-DK" sz="1200" dirty="0" smtClean="0">
                <a:latin typeface="Trebuchet MS" panose="020B0603020202020204" pitchFamily="34" charset="0"/>
              </a:rPr>
              <a:t>. Ydelser</a:t>
            </a:r>
          </a:p>
        </p:txBody>
      </p:sp>
      <p:sp>
        <p:nvSpPr>
          <p:cNvPr id="37" name="Rektangel 36"/>
          <p:cNvSpPr/>
          <p:nvPr/>
        </p:nvSpPr>
        <p:spPr>
          <a:xfrm>
            <a:off x="4420451" y="54786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8" name="Rektangel 37"/>
          <p:cNvSpPr/>
          <p:nvPr/>
        </p:nvSpPr>
        <p:spPr>
          <a:xfrm>
            <a:off x="4572851" y="56310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4725251" y="57834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4877651" y="59358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5030051" y="60882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42" name="Rektangel 41"/>
          <p:cNvSpPr/>
          <p:nvPr/>
        </p:nvSpPr>
        <p:spPr>
          <a:xfrm>
            <a:off x="5182451" y="6240615"/>
            <a:ext cx="1223493" cy="3486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Beskæftigelse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6" name="Opadgående pil 45"/>
          <p:cNvSpPr/>
          <p:nvPr/>
        </p:nvSpPr>
        <p:spPr>
          <a:xfrm>
            <a:off x="237997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7" name="Opadgående pil 46"/>
          <p:cNvSpPr/>
          <p:nvPr/>
        </p:nvSpPr>
        <p:spPr>
          <a:xfrm>
            <a:off x="266696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8" name="Opadgående pil 47"/>
          <p:cNvSpPr/>
          <p:nvPr/>
        </p:nvSpPr>
        <p:spPr>
          <a:xfrm>
            <a:off x="295051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9" name="Opadgående pil 48"/>
          <p:cNvSpPr/>
          <p:nvPr/>
        </p:nvSpPr>
        <p:spPr>
          <a:xfrm>
            <a:off x="323750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0" name="Opadgående pil 49"/>
          <p:cNvSpPr/>
          <p:nvPr/>
        </p:nvSpPr>
        <p:spPr>
          <a:xfrm>
            <a:off x="353624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1" name="Opadgående pil 50"/>
          <p:cNvSpPr/>
          <p:nvPr/>
        </p:nvSpPr>
        <p:spPr>
          <a:xfrm>
            <a:off x="382323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2" name="Opadgående pil 51"/>
          <p:cNvSpPr/>
          <p:nvPr/>
        </p:nvSpPr>
        <p:spPr>
          <a:xfrm>
            <a:off x="410678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3" name="Opadgående pil 52"/>
          <p:cNvSpPr/>
          <p:nvPr/>
        </p:nvSpPr>
        <p:spPr>
          <a:xfrm>
            <a:off x="439377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4" name="Opadgående pil 53"/>
          <p:cNvSpPr/>
          <p:nvPr/>
        </p:nvSpPr>
        <p:spPr>
          <a:xfrm>
            <a:off x="4696515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5" name="Opadgående pil 54"/>
          <p:cNvSpPr/>
          <p:nvPr/>
        </p:nvSpPr>
        <p:spPr>
          <a:xfrm>
            <a:off x="498350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6" name="Opadgående pil 55"/>
          <p:cNvSpPr/>
          <p:nvPr/>
        </p:nvSpPr>
        <p:spPr>
          <a:xfrm>
            <a:off x="5267057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7" name="Opadgående pil 56"/>
          <p:cNvSpPr/>
          <p:nvPr/>
        </p:nvSpPr>
        <p:spPr>
          <a:xfrm>
            <a:off x="555404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2" name="Rektangel 61"/>
          <p:cNvSpPr/>
          <p:nvPr/>
        </p:nvSpPr>
        <p:spPr>
          <a:xfrm>
            <a:off x="1053398" y="4224416"/>
            <a:ext cx="1270702" cy="3285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63" name="Opadgående pil 62"/>
          <p:cNvSpPr/>
          <p:nvPr/>
        </p:nvSpPr>
        <p:spPr>
          <a:xfrm>
            <a:off x="15397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Prioritering af </a:t>
            </a:r>
            <a:r>
              <a:rPr lang="da-DK" sz="2400" dirty="0" err="1"/>
              <a:t>KOMBITs</a:t>
            </a:r>
            <a:r>
              <a:rPr lang="da-DK" sz="2400" dirty="0"/>
              <a:t> indsats ift. sagsbærende it-systemers integration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531209"/>
            <a:ext cx="8171999" cy="1744322"/>
          </a:xfrm>
        </p:spPr>
        <p:txBody>
          <a:bodyPr/>
          <a:lstStyle/>
          <a:p>
            <a:r>
              <a:rPr lang="da-DK" b="1" dirty="0" smtClean="0"/>
              <a:t>Prioriteringskriterier:</a:t>
            </a:r>
            <a:endParaRPr lang="da-DK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Forretningsdomæne (ESDH, Økonomiske Ydelser, Beskæftigelse,…)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Nødvendig for monopolbrud (</a:t>
            </a:r>
            <a:r>
              <a:rPr lang="da-DK" sz="2000" dirty="0" err="1"/>
              <a:t>Need</a:t>
            </a:r>
            <a:r>
              <a:rPr lang="da-DK" sz="2000" dirty="0"/>
              <a:t>-to-have, Nice-to-have)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Integrationstype (SAPA-overblik, Hop, Journalnotater)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Antal brugere (dvs. systemets udbredelse målt pr. indbygger)</a:t>
            </a:r>
          </a:p>
          <a:p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053398" y="4224416"/>
            <a:ext cx="1270702" cy="3285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59" name="Opadgående pil 58"/>
          <p:cNvSpPr/>
          <p:nvPr/>
        </p:nvSpPr>
        <p:spPr>
          <a:xfrm>
            <a:off x="15397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779803" y="4845330"/>
            <a:ext cx="1833093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Infrastruktur</a:t>
            </a:r>
          </a:p>
        </p:txBody>
      </p:sp>
      <p:sp>
        <p:nvSpPr>
          <p:cNvPr id="62" name="Rektangel 61"/>
          <p:cNvSpPr/>
          <p:nvPr/>
        </p:nvSpPr>
        <p:spPr>
          <a:xfrm>
            <a:off x="3549428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3" name="Rektangel 62"/>
          <p:cNvSpPr/>
          <p:nvPr/>
        </p:nvSpPr>
        <p:spPr>
          <a:xfrm>
            <a:off x="3550774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4" name="Rektangel 63"/>
          <p:cNvSpPr/>
          <p:nvPr/>
        </p:nvSpPr>
        <p:spPr>
          <a:xfrm>
            <a:off x="3550774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65" name="Rektangel 64"/>
          <p:cNvSpPr/>
          <p:nvPr/>
        </p:nvSpPr>
        <p:spPr>
          <a:xfrm>
            <a:off x="3549427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66" name="Rektangel 65"/>
          <p:cNvSpPr/>
          <p:nvPr/>
        </p:nvSpPr>
        <p:spPr>
          <a:xfrm>
            <a:off x="3550774" y="479150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C</a:t>
            </a:r>
          </a:p>
        </p:txBody>
      </p:sp>
      <p:sp>
        <p:nvSpPr>
          <p:cNvPr id="67" name="Rektangel 66"/>
          <p:cNvSpPr/>
          <p:nvPr/>
        </p:nvSpPr>
        <p:spPr>
          <a:xfrm>
            <a:off x="4983075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984421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9" name="Rektangel 68"/>
          <p:cNvSpPr/>
          <p:nvPr/>
        </p:nvSpPr>
        <p:spPr>
          <a:xfrm>
            <a:off x="4984421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0" name="Rektangel 69"/>
          <p:cNvSpPr/>
          <p:nvPr/>
        </p:nvSpPr>
        <p:spPr>
          <a:xfrm>
            <a:off x="4983074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72" name="Rektangel 71"/>
          <p:cNvSpPr/>
          <p:nvPr/>
        </p:nvSpPr>
        <p:spPr>
          <a:xfrm>
            <a:off x="6417810" y="391743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3" name="Rektangel 72"/>
          <p:cNvSpPr/>
          <p:nvPr/>
        </p:nvSpPr>
        <p:spPr>
          <a:xfrm>
            <a:off x="6419156" y="4348956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4" name="Rektangel 73"/>
          <p:cNvSpPr/>
          <p:nvPr/>
        </p:nvSpPr>
        <p:spPr>
          <a:xfrm>
            <a:off x="6419156" y="52206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7" name="Rektangel 76"/>
          <p:cNvSpPr/>
          <p:nvPr/>
        </p:nvSpPr>
        <p:spPr>
          <a:xfrm>
            <a:off x="7837641" y="392282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8" name="Rektangel 77"/>
          <p:cNvSpPr/>
          <p:nvPr/>
        </p:nvSpPr>
        <p:spPr>
          <a:xfrm>
            <a:off x="7838987" y="435434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9" name="Rektangel 78"/>
          <p:cNvSpPr/>
          <p:nvPr/>
        </p:nvSpPr>
        <p:spPr>
          <a:xfrm>
            <a:off x="7838987" y="522604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85" name="Rektangel 84"/>
          <p:cNvSpPr/>
          <p:nvPr/>
        </p:nvSpPr>
        <p:spPr>
          <a:xfrm>
            <a:off x="7824941" y="3389424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Antal brugere?</a:t>
            </a:r>
          </a:p>
        </p:txBody>
      </p:sp>
      <p:sp>
        <p:nvSpPr>
          <p:cNvPr id="4" name="Rektangel 3"/>
          <p:cNvSpPr/>
          <p:nvPr/>
        </p:nvSpPr>
        <p:spPr>
          <a:xfrm>
            <a:off x="8729375" y="42611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8729375" y="38420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8719167" y="5140094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3536728" y="3322764"/>
            <a:ext cx="1408782" cy="484632"/>
            <a:chOff x="3536728" y="3322764"/>
            <a:chExt cx="1408782" cy="484632"/>
          </a:xfrm>
        </p:grpSpPr>
        <p:sp>
          <p:nvSpPr>
            <p:cNvPr id="82" name="Rektangel 81"/>
            <p:cNvSpPr/>
            <p:nvPr/>
          </p:nvSpPr>
          <p:spPr>
            <a:xfrm>
              <a:off x="3536728" y="3390734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Domæne?</a:t>
              </a:r>
            </a:p>
          </p:txBody>
        </p:sp>
        <p:sp>
          <p:nvSpPr>
            <p:cNvPr id="5" name="Højrepil 4"/>
            <p:cNvSpPr/>
            <p:nvPr/>
          </p:nvSpPr>
          <p:spPr>
            <a:xfrm>
              <a:off x="4759685" y="3322764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4970375" y="3322764"/>
            <a:ext cx="1416656" cy="484632"/>
            <a:chOff x="4970375" y="3322764"/>
            <a:chExt cx="1416656" cy="484632"/>
          </a:xfrm>
        </p:grpSpPr>
        <p:sp>
          <p:nvSpPr>
            <p:cNvPr id="83" name="Rektangel 82"/>
            <p:cNvSpPr/>
            <p:nvPr/>
          </p:nvSpPr>
          <p:spPr>
            <a:xfrm>
              <a:off x="4970375" y="3390734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Monopolbrud?</a:t>
              </a:r>
            </a:p>
          </p:txBody>
        </p:sp>
        <p:sp>
          <p:nvSpPr>
            <p:cNvPr id="88" name="Højrepil 87"/>
            <p:cNvSpPr/>
            <p:nvPr/>
          </p:nvSpPr>
          <p:spPr>
            <a:xfrm>
              <a:off x="6201206" y="3322764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6405110" y="3313913"/>
            <a:ext cx="1410325" cy="484632"/>
            <a:chOff x="6405110" y="3313913"/>
            <a:chExt cx="1410325" cy="484632"/>
          </a:xfrm>
        </p:grpSpPr>
        <p:sp>
          <p:nvSpPr>
            <p:cNvPr id="84" name="Rektangel 83"/>
            <p:cNvSpPr/>
            <p:nvPr/>
          </p:nvSpPr>
          <p:spPr>
            <a:xfrm>
              <a:off x="6405110" y="3384038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SAPA-overblik?</a:t>
              </a:r>
            </a:p>
          </p:txBody>
        </p:sp>
        <p:sp>
          <p:nvSpPr>
            <p:cNvPr id="89" name="Højrepil 88"/>
            <p:cNvSpPr/>
            <p:nvPr/>
          </p:nvSpPr>
          <p:spPr>
            <a:xfrm>
              <a:off x="7629610" y="3313913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3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3" grpId="0" animBg="1"/>
      <p:bldP spid="44" grpId="0" animBg="1"/>
      <p:bldP spid="45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79" grpId="0" animBg="1"/>
      <p:bldP spid="85" grpId="0" animBg="1"/>
      <p:bldP spid="4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Behov og brugsmønstre</a:t>
            </a:r>
            <a:endParaRPr lang="da-DK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58681"/>
              </p:ext>
            </p:extLst>
          </p:nvPr>
        </p:nvGraphicFramePr>
        <p:xfrm>
          <a:off x="84219" y="1976052"/>
          <a:ext cx="4608095" cy="4412181"/>
        </p:xfrm>
        <a:graphic>
          <a:graphicData uri="http://schemas.openxmlformats.org/drawingml/2006/table">
            <a:tbl>
              <a:tblPr firstRow="1" firstCol="1" bandCol="1">
                <a:tableStyleId>{1E171933-4619-4E11-9A3F-F7608DF75F80}</a:tableStyleId>
              </a:tblPr>
              <a:tblGrid>
                <a:gridCol w="516854"/>
                <a:gridCol w="2226347"/>
                <a:gridCol w="1864894"/>
              </a:tblGrid>
              <a:tr h="447760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Nr.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Behov</a:t>
                      </a:r>
                    </a:p>
                    <a:p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Brugsmønster</a:t>
                      </a:r>
                      <a:endParaRPr lang="da-DK" sz="1700" dirty="0"/>
                    </a:p>
                  </a:txBody>
                  <a:tcPr/>
                </a:tc>
              </a:tr>
              <a:tr h="1407247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1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foretager en søgning efter informationer, når det konkrete behov for information opstår.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’Pull’-metoden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Brugeren trækker aktivt information fra systemet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da-DK" sz="1700" dirty="0"/>
                    </a:p>
                  </a:txBody>
                  <a:tcPr/>
                </a:tc>
              </a:tr>
              <a:tr h="2004261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2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skal systematisk og automatisk modtage besked, når relevante hændelser indtræder.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’Push’-metoden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Systemet skubber automatisk information til brugeren</a:t>
                      </a:r>
                      <a:endParaRPr lang="da-DK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8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Prioritering af </a:t>
            </a:r>
            <a:r>
              <a:rPr lang="da-DK" sz="2400" dirty="0" err="1"/>
              <a:t>KOMBITs</a:t>
            </a:r>
            <a:r>
              <a:rPr lang="da-DK" sz="2400" dirty="0"/>
              <a:t> indsats ift. sagsbærende it-systemers integration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531209"/>
            <a:ext cx="8171999" cy="1744322"/>
          </a:xfrm>
        </p:spPr>
        <p:txBody>
          <a:bodyPr/>
          <a:lstStyle/>
          <a:p>
            <a:r>
              <a:rPr lang="da-DK" b="1" dirty="0" smtClean="0"/>
              <a:t>Prioriteringskriterier:</a:t>
            </a:r>
            <a:endParaRPr lang="da-DK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Forretningsdomæne (ESDH, Økonomiske Ydelser, Beskæftigelse,…)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Nødvendig for monopolbrud (</a:t>
            </a:r>
            <a:r>
              <a:rPr lang="da-DK" sz="2000" dirty="0" err="1"/>
              <a:t>Need</a:t>
            </a:r>
            <a:r>
              <a:rPr lang="da-DK" sz="2000" dirty="0"/>
              <a:t>-to-have, Nice-to-have)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Integrationstype (SAPA-overblik, Hop, Journalnotater)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Antal brugere (dvs. systemets udbredelse målt pr. indbygger)</a:t>
            </a:r>
          </a:p>
          <a:p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053398" y="4224416"/>
            <a:ext cx="1270702" cy="3285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59" name="Opadgående pil 58"/>
          <p:cNvSpPr/>
          <p:nvPr/>
        </p:nvSpPr>
        <p:spPr>
          <a:xfrm>
            <a:off x="15397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779803" y="4845330"/>
            <a:ext cx="1833093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Infrastruktur</a:t>
            </a:r>
          </a:p>
        </p:txBody>
      </p:sp>
      <p:sp>
        <p:nvSpPr>
          <p:cNvPr id="62" name="Rektangel 61"/>
          <p:cNvSpPr/>
          <p:nvPr/>
        </p:nvSpPr>
        <p:spPr>
          <a:xfrm>
            <a:off x="3549428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3" name="Rektangel 62"/>
          <p:cNvSpPr/>
          <p:nvPr/>
        </p:nvSpPr>
        <p:spPr>
          <a:xfrm>
            <a:off x="3550774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4" name="Rektangel 63"/>
          <p:cNvSpPr/>
          <p:nvPr/>
        </p:nvSpPr>
        <p:spPr>
          <a:xfrm>
            <a:off x="3550774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65" name="Rektangel 64"/>
          <p:cNvSpPr/>
          <p:nvPr/>
        </p:nvSpPr>
        <p:spPr>
          <a:xfrm>
            <a:off x="3549427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66" name="Rektangel 65"/>
          <p:cNvSpPr/>
          <p:nvPr/>
        </p:nvSpPr>
        <p:spPr>
          <a:xfrm>
            <a:off x="3550774" y="479150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C</a:t>
            </a:r>
          </a:p>
        </p:txBody>
      </p:sp>
      <p:sp>
        <p:nvSpPr>
          <p:cNvPr id="67" name="Rektangel 66"/>
          <p:cNvSpPr/>
          <p:nvPr/>
        </p:nvSpPr>
        <p:spPr>
          <a:xfrm>
            <a:off x="4983075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984421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9" name="Rektangel 68"/>
          <p:cNvSpPr/>
          <p:nvPr/>
        </p:nvSpPr>
        <p:spPr>
          <a:xfrm>
            <a:off x="4984421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0" name="Rektangel 69"/>
          <p:cNvSpPr/>
          <p:nvPr/>
        </p:nvSpPr>
        <p:spPr>
          <a:xfrm>
            <a:off x="4983074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72" name="Rektangel 71"/>
          <p:cNvSpPr/>
          <p:nvPr/>
        </p:nvSpPr>
        <p:spPr>
          <a:xfrm>
            <a:off x="6417810" y="391743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3" name="Rektangel 72"/>
          <p:cNvSpPr/>
          <p:nvPr/>
        </p:nvSpPr>
        <p:spPr>
          <a:xfrm>
            <a:off x="6419156" y="4348956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4" name="Rektangel 73"/>
          <p:cNvSpPr/>
          <p:nvPr/>
        </p:nvSpPr>
        <p:spPr>
          <a:xfrm>
            <a:off x="6419156" y="52206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7" name="Rektangel 76"/>
          <p:cNvSpPr/>
          <p:nvPr/>
        </p:nvSpPr>
        <p:spPr>
          <a:xfrm>
            <a:off x="7837641" y="392282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8" name="Rektangel 77"/>
          <p:cNvSpPr/>
          <p:nvPr/>
        </p:nvSpPr>
        <p:spPr>
          <a:xfrm>
            <a:off x="7838987" y="435434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9" name="Rektangel 78"/>
          <p:cNvSpPr/>
          <p:nvPr/>
        </p:nvSpPr>
        <p:spPr>
          <a:xfrm>
            <a:off x="7838987" y="522604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85" name="Rektangel 84"/>
          <p:cNvSpPr/>
          <p:nvPr/>
        </p:nvSpPr>
        <p:spPr>
          <a:xfrm>
            <a:off x="7824941" y="3389424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Antal brugere?</a:t>
            </a:r>
          </a:p>
        </p:txBody>
      </p:sp>
      <p:sp>
        <p:nvSpPr>
          <p:cNvPr id="4" name="Rektangel 3"/>
          <p:cNvSpPr/>
          <p:nvPr/>
        </p:nvSpPr>
        <p:spPr>
          <a:xfrm>
            <a:off x="8729375" y="42611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8729375" y="38420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8719167" y="5140094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3536728" y="3322764"/>
            <a:ext cx="1408782" cy="484632"/>
            <a:chOff x="3536728" y="3322764"/>
            <a:chExt cx="1408782" cy="484632"/>
          </a:xfrm>
        </p:grpSpPr>
        <p:sp>
          <p:nvSpPr>
            <p:cNvPr id="82" name="Rektangel 81"/>
            <p:cNvSpPr/>
            <p:nvPr/>
          </p:nvSpPr>
          <p:spPr>
            <a:xfrm>
              <a:off x="3536728" y="3390734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Domæne?</a:t>
              </a:r>
            </a:p>
          </p:txBody>
        </p:sp>
        <p:sp>
          <p:nvSpPr>
            <p:cNvPr id="5" name="Højrepil 4"/>
            <p:cNvSpPr/>
            <p:nvPr/>
          </p:nvSpPr>
          <p:spPr>
            <a:xfrm>
              <a:off x="4759685" y="3322764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4970375" y="3322764"/>
            <a:ext cx="1416656" cy="484632"/>
            <a:chOff x="4970375" y="3322764"/>
            <a:chExt cx="1416656" cy="484632"/>
          </a:xfrm>
        </p:grpSpPr>
        <p:sp>
          <p:nvSpPr>
            <p:cNvPr id="83" name="Rektangel 82"/>
            <p:cNvSpPr/>
            <p:nvPr/>
          </p:nvSpPr>
          <p:spPr>
            <a:xfrm>
              <a:off x="4970375" y="3390734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Monopolbrud?</a:t>
              </a:r>
            </a:p>
          </p:txBody>
        </p:sp>
        <p:sp>
          <p:nvSpPr>
            <p:cNvPr id="88" name="Højrepil 87"/>
            <p:cNvSpPr/>
            <p:nvPr/>
          </p:nvSpPr>
          <p:spPr>
            <a:xfrm>
              <a:off x="6201206" y="3322764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6405110" y="3313913"/>
            <a:ext cx="1410325" cy="484632"/>
            <a:chOff x="6405110" y="3313913"/>
            <a:chExt cx="1410325" cy="484632"/>
          </a:xfrm>
        </p:grpSpPr>
        <p:sp>
          <p:nvSpPr>
            <p:cNvPr id="84" name="Rektangel 83"/>
            <p:cNvSpPr/>
            <p:nvPr/>
          </p:nvSpPr>
          <p:spPr>
            <a:xfrm>
              <a:off x="6405110" y="3384038"/>
              <a:ext cx="1223493" cy="3486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SAPA-overblik?</a:t>
              </a:r>
            </a:p>
          </p:txBody>
        </p:sp>
        <p:sp>
          <p:nvSpPr>
            <p:cNvPr id="89" name="Højrepil 88"/>
            <p:cNvSpPr/>
            <p:nvPr/>
          </p:nvSpPr>
          <p:spPr>
            <a:xfrm>
              <a:off x="7629610" y="3313913"/>
              <a:ext cx="185825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err="1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Giver det mening?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91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Prioritering af </a:t>
            </a:r>
            <a:r>
              <a:rPr lang="da-DK" sz="2400" dirty="0" err="1"/>
              <a:t>KOMBITs</a:t>
            </a:r>
            <a:r>
              <a:rPr lang="da-DK" sz="2400" dirty="0"/>
              <a:t> indsats ift. sagsbærende it-systemers integration</a:t>
            </a:r>
            <a:endParaRPr lang="da-DK" sz="24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531209"/>
            <a:ext cx="8171999" cy="1744322"/>
          </a:xfrm>
        </p:spPr>
        <p:txBody>
          <a:bodyPr/>
          <a:lstStyle/>
          <a:p>
            <a:r>
              <a:rPr lang="da-DK" b="1" dirty="0" smtClean="0"/>
              <a:t>Prioriteringskriterier:</a:t>
            </a:r>
            <a:endParaRPr lang="da-DK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Forretningsdomæne (ESDH, Økonomiske Ydelser, Beskæftigelse,…)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Nødvendig for monopolbrud (</a:t>
            </a:r>
            <a:r>
              <a:rPr lang="da-DK" sz="2000" dirty="0" err="1"/>
              <a:t>Need</a:t>
            </a:r>
            <a:r>
              <a:rPr lang="da-DK" sz="2000" dirty="0"/>
              <a:t>-to-have, Nice-to-have)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Integrationstype (SAPA-overblik, Hop, Journalnotater)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sz="2000" dirty="0"/>
              <a:t>Antal brugere (dvs. systemets udbredelse målt pr. indbygger)</a:t>
            </a:r>
          </a:p>
          <a:p>
            <a:endParaRPr lang="da-DK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19" name="Rektangel 18"/>
          <p:cNvSpPr/>
          <p:nvPr/>
        </p:nvSpPr>
        <p:spPr>
          <a:xfrm>
            <a:off x="779803" y="5478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Opadgående pil 20"/>
          <p:cNvSpPr/>
          <p:nvPr/>
        </p:nvSpPr>
        <p:spPr>
          <a:xfrm>
            <a:off x="1219699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932203" y="56310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1084603" y="57834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237003" y="59358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1389403" y="60882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200" dirty="0" smtClean="0">
              <a:latin typeface="Trebuchet MS" panose="020B0603020202020204" pitchFamily="34" charset="0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541803" y="624061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43" name="Opadgående pil 42"/>
          <p:cNvSpPr/>
          <p:nvPr/>
        </p:nvSpPr>
        <p:spPr>
          <a:xfrm>
            <a:off x="150669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Opadgående pil 43"/>
          <p:cNvSpPr/>
          <p:nvPr/>
        </p:nvSpPr>
        <p:spPr>
          <a:xfrm>
            <a:off x="1790241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Opadgående pil 44"/>
          <p:cNvSpPr/>
          <p:nvPr/>
        </p:nvSpPr>
        <p:spPr>
          <a:xfrm>
            <a:off x="2077233" y="5252942"/>
            <a:ext cx="165702" cy="14517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Rektangel 57"/>
          <p:cNvSpPr/>
          <p:nvPr/>
        </p:nvSpPr>
        <p:spPr>
          <a:xfrm>
            <a:off x="1053398" y="4224416"/>
            <a:ext cx="1270702" cy="32853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59" name="Opadgående pil 58"/>
          <p:cNvSpPr/>
          <p:nvPr/>
        </p:nvSpPr>
        <p:spPr>
          <a:xfrm>
            <a:off x="1539788" y="4644871"/>
            <a:ext cx="144906" cy="1261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61" name="Rektangel 60"/>
          <p:cNvSpPr/>
          <p:nvPr/>
        </p:nvSpPr>
        <p:spPr>
          <a:xfrm>
            <a:off x="779803" y="4845330"/>
            <a:ext cx="1833093" cy="348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Infrastruktur</a:t>
            </a:r>
          </a:p>
        </p:txBody>
      </p:sp>
      <p:sp>
        <p:nvSpPr>
          <p:cNvPr id="62" name="Rektangel 61"/>
          <p:cNvSpPr/>
          <p:nvPr/>
        </p:nvSpPr>
        <p:spPr>
          <a:xfrm>
            <a:off x="3549428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3" name="Rektangel 62"/>
          <p:cNvSpPr/>
          <p:nvPr/>
        </p:nvSpPr>
        <p:spPr>
          <a:xfrm>
            <a:off x="3550774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4" name="Rektangel 63"/>
          <p:cNvSpPr/>
          <p:nvPr/>
        </p:nvSpPr>
        <p:spPr>
          <a:xfrm>
            <a:off x="3550774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65" name="Rektangel 64"/>
          <p:cNvSpPr/>
          <p:nvPr/>
        </p:nvSpPr>
        <p:spPr>
          <a:xfrm>
            <a:off x="3549427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66" name="Rektangel 65"/>
          <p:cNvSpPr/>
          <p:nvPr/>
        </p:nvSpPr>
        <p:spPr>
          <a:xfrm>
            <a:off x="3550774" y="4791505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C</a:t>
            </a:r>
          </a:p>
        </p:txBody>
      </p:sp>
      <p:sp>
        <p:nvSpPr>
          <p:cNvPr id="67" name="Rektangel 66"/>
          <p:cNvSpPr/>
          <p:nvPr/>
        </p:nvSpPr>
        <p:spPr>
          <a:xfrm>
            <a:off x="4983075" y="392413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68" name="Rektangel 67"/>
          <p:cNvSpPr/>
          <p:nvPr/>
        </p:nvSpPr>
        <p:spPr>
          <a:xfrm>
            <a:off x="4984421" y="435565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69" name="Rektangel 68"/>
          <p:cNvSpPr/>
          <p:nvPr/>
        </p:nvSpPr>
        <p:spPr>
          <a:xfrm>
            <a:off x="4984421" y="522735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0" name="Rektangel 69"/>
          <p:cNvSpPr/>
          <p:nvPr/>
        </p:nvSpPr>
        <p:spPr>
          <a:xfrm>
            <a:off x="4983074" y="5672191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E</a:t>
            </a:r>
          </a:p>
        </p:txBody>
      </p:sp>
      <p:sp>
        <p:nvSpPr>
          <p:cNvPr id="72" name="Rektangel 71"/>
          <p:cNvSpPr/>
          <p:nvPr/>
        </p:nvSpPr>
        <p:spPr>
          <a:xfrm>
            <a:off x="6430510" y="391743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3" name="Rektangel 72"/>
          <p:cNvSpPr/>
          <p:nvPr/>
        </p:nvSpPr>
        <p:spPr>
          <a:xfrm>
            <a:off x="6431856" y="4348956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4" name="Rektangel 73"/>
          <p:cNvSpPr/>
          <p:nvPr/>
        </p:nvSpPr>
        <p:spPr>
          <a:xfrm>
            <a:off x="6431856" y="522066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77" name="Rektangel 76"/>
          <p:cNvSpPr/>
          <p:nvPr/>
        </p:nvSpPr>
        <p:spPr>
          <a:xfrm>
            <a:off x="7837641" y="3922824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78" name="Rektangel 77"/>
          <p:cNvSpPr/>
          <p:nvPr/>
        </p:nvSpPr>
        <p:spPr>
          <a:xfrm>
            <a:off x="7838987" y="4354342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B</a:t>
            </a:r>
          </a:p>
        </p:txBody>
      </p:sp>
      <p:sp>
        <p:nvSpPr>
          <p:cNvPr id="79" name="Rektangel 78"/>
          <p:cNvSpPr/>
          <p:nvPr/>
        </p:nvSpPr>
        <p:spPr>
          <a:xfrm>
            <a:off x="7838987" y="5226048"/>
            <a:ext cx="1223493" cy="3486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latin typeface="Trebuchet MS" panose="020B0603020202020204" pitchFamily="34" charset="0"/>
              </a:rPr>
              <a:t>ESDH D</a:t>
            </a:r>
          </a:p>
        </p:txBody>
      </p:sp>
      <p:sp>
        <p:nvSpPr>
          <p:cNvPr id="82" name="Rektangel 81"/>
          <p:cNvSpPr/>
          <p:nvPr/>
        </p:nvSpPr>
        <p:spPr>
          <a:xfrm>
            <a:off x="3536728" y="3390734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Domæne?</a:t>
            </a:r>
          </a:p>
        </p:txBody>
      </p:sp>
      <p:sp>
        <p:nvSpPr>
          <p:cNvPr id="83" name="Rektangel 82"/>
          <p:cNvSpPr/>
          <p:nvPr/>
        </p:nvSpPr>
        <p:spPr>
          <a:xfrm>
            <a:off x="4970375" y="3390734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Monopolbrud?</a:t>
            </a:r>
          </a:p>
        </p:txBody>
      </p:sp>
      <p:sp>
        <p:nvSpPr>
          <p:cNvPr id="84" name="Rektangel 83"/>
          <p:cNvSpPr/>
          <p:nvPr/>
        </p:nvSpPr>
        <p:spPr>
          <a:xfrm>
            <a:off x="6417810" y="3384038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SAPA-overblik?</a:t>
            </a:r>
          </a:p>
        </p:txBody>
      </p:sp>
      <p:sp>
        <p:nvSpPr>
          <p:cNvPr id="85" name="Rektangel 84"/>
          <p:cNvSpPr/>
          <p:nvPr/>
        </p:nvSpPr>
        <p:spPr>
          <a:xfrm>
            <a:off x="7824941" y="3389424"/>
            <a:ext cx="1223493" cy="348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Antal brugere?</a:t>
            </a:r>
          </a:p>
        </p:txBody>
      </p:sp>
      <p:sp>
        <p:nvSpPr>
          <p:cNvPr id="4" name="Rektangel 3"/>
          <p:cNvSpPr/>
          <p:nvPr/>
        </p:nvSpPr>
        <p:spPr>
          <a:xfrm>
            <a:off x="8729375" y="42611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8729375" y="384203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7" name="Rektangel 86"/>
          <p:cNvSpPr/>
          <p:nvPr/>
        </p:nvSpPr>
        <p:spPr>
          <a:xfrm>
            <a:off x="8719167" y="5140094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6" name="Picture 4" descr="http://www.thenbs.com/images/articles/takingBIMtoTheBoardroo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84" y="4519165"/>
            <a:ext cx="3502316" cy="23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billedforklaring 4"/>
          <p:cNvSpPr/>
          <p:nvPr/>
        </p:nvSpPr>
        <p:spPr>
          <a:xfrm>
            <a:off x="381413" y="1483934"/>
            <a:ext cx="8591550" cy="3052429"/>
          </a:xfrm>
          <a:prstGeom prst="wedgeEllipseCallout">
            <a:avLst>
              <a:gd name="adj1" fmla="val 29132"/>
              <a:gd name="adj2" fmla="val 7498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2400" i="1" dirty="0"/>
              <a:t>Som det fremgår er det </a:t>
            </a:r>
            <a:r>
              <a:rPr lang="da-DK" sz="2400" i="1" u="sng" dirty="0"/>
              <a:t>ikke simpelt</a:t>
            </a:r>
            <a:r>
              <a:rPr lang="da-DK" sz="2400" i="1" dirty="0"/>
              <a:t> at foretage en prioritering af, hvilke integrationer, der er vigtigere end andre. </a:t>
            </a:r>
            <a:r>
              <a:rPr lang="da-DK" sz="2400" i="1" dirty="0" smtClean="0"/>
              <a:t>Der </a:t>
            </a:r>
            <a:r>
              <a:rPr lang="da-DK" sz="2400" i="1" dirty="0"/>
              <a:t>kan ikke etableres en simpel model, men </a:t>
            </a:r>
            <a:r>
              <a:rPr lang="da-DK" sz="2400" i="1" dirty="0" smtClean="0"/>
              <a:t>der vil blive taget stilling </a:t>
            </a:r>
            <a:r>
              <a:rPr lang="da-DK" sz="2400" i="1" u="sng" dirty="0" smtClean="0"/>
              <a:t>fra sag til sag</a:t>
            </a:r>
            <a:endParaRPr lang="da-DK" sz="2400" i="1" u="sng" dirty="0"/>
          </a:p>
        </p:txBody>
      </p:sp>
    </p:spTree>
    <p:extLst>
      <p:ext uri="{BB962C8B-B14F-4D97-AF65-F5344CB8AC3E}">
        <p14:creationId xmlns:p14="http://schemas.microsoft.com/office/powerpoint/2010/main" val="19812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6" y="421969"/>
            <a:ext cx="4342892" cy="327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2562716"/>
            <a:ext cx="4373562" cy="326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9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3994488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4487779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6. Dialog med leverandører af </a:t>
            </a:r>
            <a:r>
              <a:rPr lang="da-DK" sz="2400" dirty="0" smtClean="0"/>
              <a:t>sagsbærende </a:t>
            </a:r>
            <a:br>
              <a:rPr lang="da-DK" sz="2400" dirty="0" smtClean="0"/>
            </a:br>
            <a:r>
              <a:rPr lang="da-DK" sz="2400" dirty="0" smtClean="0"/>
              <a:t>it-løsninger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584000"/>
            <a:ext cx="8511630" cy="4816799"/>
          </a:xfrm>
        </p:spPr>
        <p:txBody>
          <a:bodyPr/>
          <a:lstStyle/>
          <a:p>
            <a:r>
              <a:rPr lang="da-DK" sz="2000" b="1" i="1" dirty="0"/>
              <a:t>Hovedsporet</a:t>
            </a:r>
            <a:r>
              <a:rPr lang="da-DK" sz="2000" b="1" dirty="0"/>
              <a:t> for kommunikationsindsatsen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/>
              <a:t>KOMBIT’s</a:t>
            </a:r>
            <a:r>
              <a:rPr lang="da-DK" sz="2000" dirty="0" smtClean="0"/>
              <a:t> </a:t>
            </a:r>
            <a:r>
              <a:rPr lang="da-DK" sz="2000" dirty="0"/>
              <a:t>hjemmeside og </a:t>
            </a:r>
            <a:r>
              <a:rPr lang="da-DK" sz="2000" dirty="0" smtClean="0"/>
              <a:t>åbne </a:t>
            </a:r>
            <a:r>
              <a:rPr lang="da-DK" sz="2000" dirty="0"/>
              <a:t>orienteringsmøder for </a:t>
            </a:r>
            <a:r>
              <a:rPr lang="da-DK" sz="2000" dirty="0" smtClean="0"/>
              <a:t>leverandørerne</a:t>
            </a:r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Formål: Orientere bredt om forretningsbehov og integrationsvilkår. </a:t>
            </a:r>
          </a:p>
          <a:p>
            <a:r>
              <a:rPr lang="da-DK" sz="2000" dirty="0"/>
              <a:t> </a:t>
            </a:r>
          </a:p>
          <a:p>
            <a:r>
              <a:rPr lang="da-DK" sz="2000" b="1" i="1" dirty="0" smtClean="0"/>
              <a:t>Første delspor</a:t>
            </a:r>
            <a:r>
              <a:rPr lang="da-DK" sz="2000" b="1" dirty="0" smtClean="0"/>
              <a:t> </a:t>
            </a:r>
            <a:r>
              <a:rPr lang="da-DK" sz="2000" b="1" dirty="0"/>
              <a:t>er SKI-aftalerne: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Integrationsvilkår på plads i kontrakterne.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Maximal </a:t>
            </a:r>
            <a:r>
              <a:rPr lang="da-DK" sz="2000" dirty="0" err="1"/>
              <a:t>mérregning</a:t>
            </a:r>
            <a:r>
              <a:rPr lang="da-DK" sz="2000" dirty="0"/>
              <a:t> på 10 pct. af kontraktsummen.</a:t>
            </a:r>
          </a:p>
          <a:p>
            <a:endParaRPr lang="da-DK" sz="2000" i="1" dirty="0" smtClean="0"/>
          </a:p>
          <a:p>
            <a:r>
              <a:rPr lang="da-DK" sz="2000" b="1" i="1" dirty="0" smtClean="0"/>
              <a:t>Andet </a:t>
            </a:r>
            <a:r>
              <a:rPr lang="da-DK" sz="2000" b="1" i="1" dirty="0"/>
              <a:t>delspor</a:t>
            </a:r>
            <a:r>
              <a:rPr lang="da-DK" sz="2000" b="1" dirty="0"/>
              <a:t> er </a:t>
            </a:r>
            <a:r>
              <a:rPr lang="da-DK" sz="2000" b="1" dirty="0" err="1" smtClean="0"/>
              <a:t>KOMBITs</a:t>
            </a:r>
            <a:r>
              <a:rPr lang="da-DK" sz="2000" b="1" dirty="0" smtClean="0"/>
              <a:t> bilaterale forhandlinger: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Gennemføres </a:t>
            </a:r>
            <a:r>
              <a:rPr lang="da-DK" sz="2000" dirty="0"/>
              <a:t>af </a:t>
            </a:r>
            <a:r>
              <a:rPr lang="da-DK" sz="2000" dirty="0" smtClean="0"/>
              <a:t>KOMBIT: Priser og vilkår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På vegne af kommuner og </a:t>
            </a:r>
            <a:r>
              <a:rPr lang="da-DK" sz="2000" dirty="0"/>
              <a:t>for alle relevante leverandører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Formål: Sikre at det rette aftalegrundlag er på plads til kommuner, der ikke ønsker at anvende </a:t>
            </a:r>
            <a:r>
              <a:rPr lang="da-DK" sz="2000" dirty="0" err="1"/>
              <a:t>SKI-sporet</a:t>
            </a:r>
            <a:endParaRPr lang="da-DK" sz="2000" dirty="0"/>
          </a:p>
          <a:p>
            <a:endParaRPr lang="da-DK" sz="20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1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4487779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4969048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Behov og brugsmønstre</a:t>
            </a:r>
            <a:endParaRPr lang="da-DK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61168"/>
              </p:ext>
            </p:extLst>
          </p:nvPr>
        </p:nvGraphicFramePr>
        <p:xfrm>
          <a:off x="84219" y="1976052"/>
          <a:ext cx="7248272" cy="4572000"/>
        </p:xfrm>
        <a:graphic>
          <a:graphicData uri="http://schemas.openxmlformats.org/drawingml/2006/table">
            <a:tbl>
              <a:tblPr firstRow="1" firstCol="1" bandCol="1">
                <a:tableStyleId>{1E171933-4619-4E11-9A3F-F7608DF75F80}</a:tableStyleId>
              </a:tblPr>
              <a:tblGrid>
                <a:gridCol w="516854"/>
                <a:gridCol w="2226347"/>
                <a:gridCol w="1864894"/>
                <a:gridCol w="2640177"/>
              </a:tblGrid>
              <a:tr h="447760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Nr.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Behov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Brugsmønster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Bruger/System-interaktion</a:t>
                      </a:r>
                      <a:endParaRPr lang="da-DK" sz="1700" dirty="0"/>
                    </a:p>
                  </a:txBody>
                  <a:tcPr/>
                </a:tc>
              </a:tr>
              <a:tr h="1407247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1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foretager en søgning efter informationer, når det konkrete behov for information opstår.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’Pull’-metoden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Brugeren trækker aktivt information fra systemet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indtaster søgeord (fx CPR) og foretager et konkret opslag, hvorefter løsningen præsenterer de fundne informationer i en udsøgningsliste. </a:t>
                      </a:r>
                    </a:p>
                  </a:txBody>
                  <a:tcPr/>
                </a:tc>
              </a:tr>
              <a:tr h="2004261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2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skal systematisk og automatisk modtage besked, når relevante hændelser indtræder.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’Push’-metoden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Systemet skubber automatisk information til brugeren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modtager på baggrund af på forhånd fastlagte søgekriterier automatisk en notifikation, når en relevant forretningshændelse er indtruffet.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7. Timing og tidshorisont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0397" y="1029575"/>
            <a:ext cx="7198041" cy="7480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i="1" dirty="0" smtClean="0">
                <a:solidFill>
                  <a:schemeClr val="accent1"/>
                </a:solidFill>
              </a:rPr>
              <a:t>Hvornår bør kommunerne </a:t>
            </a:r>
            <a:r>
              <a:rPr lang="da-DK" sz="2000" i="1" dirty="0">
                <a:solidFill>
                  <a:schemeClr val="accent1"/>
                </a:solidFill>
              </a:rPr>
              <a:t>og leverandørerne </a:t>
            </a:r>
            <a:r>
              <a:rPr lang="da-DK" sz="2000" i="1" dirty="0" smtClean="0">
                <a:solidFill>
                  <a:schemeClr val="accent1"/>
                </a:solidFill>
              </a:rPr>
              <a:t>etablere </a:t>
            </a:r>
            <a:r>
              <a:rPr lang="da-DK" sz="2000" i="1" dirty="0">
                <a:solidFill>
                  <a:schemeClr val="accent1"/>
                </a:solidFill>
              </a:rPr>
              <a:t>eller omlægge integrationerne for de sagsbærende </a:t>
            </a:r>
            <a:r>
              <a:rPr lang="da-DK" sz="2000" i="1" dirty="0" smtClean="0">
                <a:solidFill>
                  <a:schemeClr val="accent1"/>
                </a:solidFill>
              </a:rPr>
              <a:t>systemer</a:t>
            </a:r>
            <a:r>
              <a:rPr lang="da-DK" sz="2000" i="1" dirty="0">
                <a:solidFill>
                  <a:schemeClr val="accent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24912"/>
              </p:ext>
            </p:extLst>
          </p:nvPr>
        </p:nvGraphicFramePr>
        <p:xfrm>
          <a:off x="1612900" y="2209800"/>
          <a:ext cx="4889502" cy="5257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7338"/>
                <a:gridCol w="1916112"/>
                <a:gridCol w="1416052"/>
              </a:tblGrid>
              <a:tr h="0"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Udvikling &amp; Test</a:t>
                      </a:r>
                      <a:endParaRPr lang="da-DK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Transitionsfasen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Post-transition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5194"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Ligebenet trekant 4"/>
          <p:cNvSpPr/>
          <p:nvPr/>
        </p:nvSpPr>
        <p:spPr>
          <a:xfrm rot="5400000">
            <a:off x="6384536" y="2228588"/>
            <a:ext cx="162052" cy="200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6" name="Eksplosion 1 5"/>
          <p:cNvSpPr/>
          <p:nvPr/>
        </p:nvSpPr>
        <p:spPr>
          <a:xfrm>
            <a:off x="2712610" y="1467724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 Live</a:t>
            </a:r>
          </a:p>
        </p:txBody>
      </p:sp>
      <p:sp>
        <p:nvSpPr>
          <p:cNvPr id="16" name="Ligebenet trekant 15"/>
          <p:cNvSpPr/>
          <p:nvPr/>
        </p:nvSpPr>
        <p:spPr>
          <a:xfrm rot="10800000">
            <a:off x="3101369" y="2054779"/>
            <a:ext cx="136883" cy="1224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7" name="Ligebenet trekant 16"/>
          <p:cNvSpPr/>
          <p:nvPr/>
        </p:nvSpPr>
        <p:spPr>
          <a:xfrm rot="10800000">
            <a:off x="5014703" y="2061129"/>
            <a:ext cx="136883" cy="1224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3441700" y="3235324"/>
            <a:ext cx="1606550" cy="21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KSD</a:t>
            </a:r>
          </a:p>
        </p:txBody>
      </p:sp>
      <p:sp>
        <p:nvSpPr>
          <p:cNvPr id="18" name="Afrundet rektangel 17"/>
          <p:cNvSpPr/>
          <p:nvPr/>
        </p:nvSpPr>
        <p:spPr>
          <a:xfrm>
            <a:off x="3441700" y="3490392"/>
            <a:ext cx="1606550" cy="21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KY</a:t>
            </a:r>
          </a:p>
        </p:txBody>
      </p:sp>
      <p:sp>
        <p:nvSpPr>
          <p:cNvPr id="19" name="Afrundet rektangel 18"/>
          <p:cNvSpPr/>
          <p:nvPr/>
        </p:nvSpPr>
        <p:spPr>
          <a:xfrm>
            <a:off x="3169811" y="3749565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Barsel</a:t>
            </a:r>
          </a:p>
        </p:txBody>
      </p:sp>
      <p:sp>
        <p:nvSpPr>
          <p:cNvPr id="20" name="Afrundet rektangel 19"/>
          <p:cNvSpPr/>
          <p:nvPr/>
        </p:nvSpPr>
        <p:spPr>
          <a:xfrm>
            <a:off x="4029418" y="4249372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Fam.yd.</a:t>
            </a:r>
          </a:p>
        </p:txBody>
      </p:sp>
      <p:sp>
        <p:nvSpPr>
          <p:cNvPr id="21" name="Afrundet rektangel 20"/>
          <p:cNvSpPr/>
          <p:nvPr/>
        </p:nvSpPr>
        <p:spPr>
          <a:xfrm>
            <a:off x="3636894" y="3994706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Pension</a:t>
            </a:r>
          </a:p>
        </p:txBody>
      </p:sp>
      <p:sp>
        <p:nvSpPr>
          <p:cNvPr id="22" name="Afrundet rektangel 21"/>
          <p:cNvSpPr/>
          <p:nvPr/>
        </p:nvSpPr>
        <p:spPr>
          <a:xfrm>
            <a:off x="4450843" y="4493935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Boligst.</a:t>
            </a:r>
          </a:p>
        </p:txBody>
      </p:sp>
      <p:sp>
        <p:nvSpPr>
          <p:cNvPr id="23" name="Afrundet rektangel 22"/>
          <p:cNvSpPr/>
          <p:nvPr/>
        </p:nvSpPr>
        <p:spPr>
          <a:xfrm>
            <a:off x="2979738" y="4731402"/>
            <a:ext cx="2101164" cy="21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KMD Sag Synkronisering</a:t>
            </a:r>
          </a:p>
        </p:txBody>
      </p:sp>
      <p:sp>
        <p:nvSpPr>
          <p:cNvPr id="24" name="Afrundet rektangel 23"/>
          <p:cNvSpPr/>
          <p:nvPr/>
        </p:nvSpPr>
        <p:spPr>
          <a:xfrm>
            <a:off x="3169811" y="2973558"/>
            <a:ext cx="1938159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5150684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Afrundet rektangel 25"/>
          <p:cNvSpPr/>
          <p:nvPr/>
        </p:nvSpPr>
        <p:spPr>
          <a:xfrm>
            <a:off x="5260500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Afrundet rektangel 26"/>
          <p:cNvSpPr/>
          <p:nvPr/>
        </p:nvSpPr>
        <p:spPr>
          <a:xfrm>
            <a:off x="5370316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Afrundet rektangel 27"/>
          <p:cNvSpPr/>
          <p:nvPr/>
        </p:nvSpPr>
        <p:spPr>
          <a:xfrm>
            <a:off x="5480132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Afrundet rektangel 28"/>
          <p:cNvSpPr/>
          <p:nvPr/>
        </p:nvSpPr>
        <p:spPr>
          <a:xfrm>
            <a:off x="5589948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>
          <a:xfrm>
            <a:off x="2570163" y="2702355"/>
            <a:ext cx="605998" cy="21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Infrastruktur</a:t>
            </a:r>
          </a:p>
        </p:txBody>
      </p:sp>
      <p:sp>
        <p:nvSpPr>
          <p:cNvPr id="34" name="Afrundet rektangel 33"/>
          <p:cNvSpPr/>
          <p:nvPr/>
        </p:nvSpPr>
        <p:spPr>
          <a:xfrm>
            <a:off x="2773279" y="5104159"/>
            <a:ext cx="2103521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35" name="Afrundet rektangel 34"/>
          <p:cNvSpPr/>
          <p:nvPr/>
        </p:nvSpPr>
        <p:spPr>
          <a:xfrm>
            <a:off x="3169810" y="5348633"/>
            <a:ext cx="1911091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Økonomiske ydelser</a:t>
            </a:r>
          </a:p>
        </p:txBody>
      </p:sp>
      <p:sp>
        <p:nvSpPr>
          <p:cNvPr id="36" name="Afrundet rektangel 35"/>
          <p:cNvSpPr/>
          <p:nvPr/>
        </p:nvSpPr>
        <p:spPr>
          <a:xfrm>
            <a:off x="3179680" y="5596284"/>
            <a:ext cx="2773446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Beskæftigelse</a:t>
            </a:r>
          </a:p>
        </p:txBody>
      </p:sp>
      <p:sp>
        <p:nvSpPr>
          <p:cNvPr id="37" name="Afrundet rektangel 36"/>
          <p:cNvSpPr/>
          <p:nvPr/>
        </p:nvSpPr>
        <p:spPr>
          <a:xfrm>
            <a:off x="3319886" y="584393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Social &amp; Handicap</a:t>
            </a:r>
          </a:p>
        </p:txBody>
      </p:sp>
      <p:sp>
        <p:nvSpPr>
          <p:cNvPr id="38" name="Afrundet rektangel 37"/>
          <p:cNvSpPr/>
          <p:nvPr/>
        </p:nvSpPr>
        <p:spPr>
          <a:xfrm>
            <a:off x="3478636" y="609158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Ældre &amp; Sundhed</a:t>
            </a:r>
          </a:p>
        </p:txBody>
      </p:sp>
      <p:sp>
        <p:nvSpPr>
          <p:cNvPr id="39" name="Afrundet rektangel 38"/>
          <p:cNvSpPr/>
          <p:nvPr/>
        </p:nvSpPr>
        <p:spPr>
          <a:xfrm>
            <a:off x="3637386" y="633923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Skole &amp; Institutioner</a:t>
            </a:r>
          </a:p>
        </p:txBody>
      </p:sp>
      <p:sp>
        <p:nvSpPr>
          <p:cNvPr id="40" name="Afrundet rektangel 39"/>
          <p:cNvSpPr/>
          <p:nvPr/>
        </p:nvSpPr>
        <p:spPr>
          <a:xfrm>
            <a:off x="3777086" y="6596409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Teknik &amp; Miljø</a:t>
            </a:r>
          </a:p>
        </p:txBody>
      </p:sp>
      <p:sp>
        <p:nvSpPr>
          <p:cNvPr id="41" name="Afrundet rektangel 40"/>
          <p:cNvSpPr/>
          <p:nvPr/>
        </p:nvSpPr>
        <p:spPr>
          <a:xfrm>
            <a:off x="4914377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>
          <a:xfrm>
            <a:off x="5024193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3" name="Afrundet rektangel 42"/>
          <p:cNvSpPr/>
          <p:nvPr/>
        </p:nvSpPr>
        <p:spPr>
          <a:xfrm>
            <a:off x="5134009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Afrundet rektangel 43"/>
          <p:cNvSpPr/>
          <p:nvPr/>
        </p:nvSpPr>
        <p:spPr>
          <a:xfrm>
            <a:off x="5243825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Afrundet rektangel 44"/>
          <p:cNvSpPr/>
          <p:nvPr/>
        </p:nvSpPr>
        <p:spPr>
          <a:xfrm>
            <a:off x="5353641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6" name="Afrundet rektangel 45"/>
          <p:cNvSpPr/>
          <p:nvPr/>
        </p:nvSpPr>
        <p:spPr>
          <a:xfrm>
            <a:off x="5130277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7" name="Afrundet rektangel 46"/>
          <p:cNvSpPr/>
          <p:nvPr/>
        </p:nvSpPr>
        <p:spPr>
          <a:xfrm>
            <a:off x="5240093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8" name="Afrundet rektangel 47"/>
          <p:cNvSpPr/>
          <p:nvPr/>
        </p:nvSpPr>
        <p:spPr>
          <a:xfrm>
            <a:off x="5349909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9" name="Afrundet rektangel 48"/>
          <p:cNvSpPr/>
          <p:nvPr/>
        </p:nvSpPr>
        <p:spPr>
          <a:xfrm>
            <a:off x="5459725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0" name="Afrundet rektangel 49"/>
          <p:cNvSpPr/>
          <p:nvPr/>
        </p:nvSpPr>
        <p:spPr>
          <a:xfrm>
            <a:off x="5569541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1" name="Afrundet rektangel 50"/>
          <p:cNvSpPr/>
          <p:nvPr/>
        </p:nvSpPr>
        <p:spPr>
          <a:xfrm>
            <a:off x="5993877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2" name="Afrundet rektangel 51"/>
          <p:cNvSpPr/>
          <p:nvPr/>
        </p:nvSpPr>
        <p:spPr>
          <a:xfrm>
            <a:off x="6103693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3" name="Afrundet rektangel 52"/>
          <p:cNvSpPr/>
          <p:nvPr/>
        </p:nvSpPr>
        <p:spPr>
          <a:xfrm>
            <a:off x="6213509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4" name="Afrundet rektangel 53"/>
          <p:cNvSpPr/>
          <p:nvPr/>
        </p:nvSpPr>
        <p:spPr>
          <a:xfrm>
            <a:off x="6323325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5" name="Afrundet rektangel 54"/>
          <p:cNvSpPr/>
          <p:nvPr/>
        </p:nvSpPr>
        <p:spPr>
          <a:xfrm>
            <a:off x="6433141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6" name="Afrundet rektangel 55"/>
          <p:cNvSpPr/>
          <p:nvPr/>
        </p:nvSpPr>
        <p:spPr>
          <a:xfrm>
            <a:off x="6171677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7" name="Afrundet rektangel 56"/>
          <p:cNvSpPr/>
          <p:nvPr/>
        </p:nvSpPr>
        <p:spPr>
          <a:xfrm>
            <a:off x="6281493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Afrundet rektangel 57"/>
          <p:cNvSpPr/>
          <p:nvPr/>
        </p:nvSpPr>
        <p:spPr>
          <a:xfrm>
            <a:off x="6391309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9" name="Afrundet rektangel 58"/>
          <p:cNvSpPr/>
          <p:nvPr/>
        </p:nvSpPr>
        <p:spPr>
          <a:xfrm>
            <a:off x="6501125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0" name="Afrundet rektangel 59"/>
          <p:cNvSpPr/>
          <p:nvPr/>
        </p:nvSpPr>
        <p:spPr>
          <a:xfrm>
            <a:off x="6610941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1" name="Afrundet rektangel 60"/>
          <p:cNvSpPr/>
          <p:nvPr/>
        </p:nvSpPr>
        <p:spPr>
          <a:xfrm>
            <a:off x="6324077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2" name="Afrundet rektangel 61"/>
          <p:cNvSpPr/>
          <p:nvPr/>
        </p:nvSpPr>
        <p:spPr>
          <a:xfrm>
            <a:off x="6433893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3" name="Afrundet rektangel 62"/>
          <p:cNvSpPr/>
          <p:nvPr/>
        </p:nvSpPr>
        <p:spPr>
          <a:xfrm>
            <a:off x="6543709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4" name="Afrundet rektangel 63"/>
          <p:cNvSpPr/>
          <p:nvPr/>
        </p:nvSpPr>
        <p:spPr>
          <a:xfrm>
            <a:off x="6653525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5" name="Afrundet rektangel 64"/>
          <p:cNvSpPr/>
          <p:nvPr/>
        </p:nvSpPr>
        <p:spPr>
          <a:xfrm>
            <a:off x="6763341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6" name="Afrundet rektangel 65"/>
          <p:cNvSpPr/>
          <p:nvPr/>
        </p:nvSpPr>
        <p:spPr>
          <a:xfrm>
            <a:off x="6476477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7" name="Afrundet rektangel 66"/>
          <p:cNvSpPr/>
          <p:nvPr/>
        </p:nvSpPr>
        <p:spPr>
          <a:xfrm>
            <a:off x="6586293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8" name="Afrundet rektangel 67"/>
          <p:cNvSpPr/>
          <p:nvPr/>
        </p:nvSpPr>
        <p:spPr>
          <a:xfrm>
            <a:off x="6696109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9" name="Afrundet rektangel 68"/>
          <p:cNvSpPr/>
          <p:nvPr/>
        </p:nvSpPr>
        <p:spPr>
          <a:xfrm>
            <a:off x="6805925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0" name="Afrundet rektangel 69"/>
          <p:cNvSpPr/>
          <p:nvPr/>
        </p:nvSpPr>
        <p:spPr>
          <a:xfrm>
            <a:off x="6915741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1" name="Afrundet rektangel 70"/>
          <p:cNvSpPr/>
          <p:nvPr/>
        </p:nvSpPr>
        <p:spPr>
          <a:xfrm>
            <a:off x="6628877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2" name="Afrundet rektangel 71"/>
          <p:cNvSpPr/>
          <p:nvPr/>
        </p:nvSpPr>
        <p:spPr>
          <a:xfrm>
            <a:off x="6738693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3" name="Afrundet rektangel 72"/>
          <p:cNvSpPr/>
          <p:nvPr/>
        </p:nvSpPr>
        <p:spPr>
          <a:xfrm>
            <a:off x="6848509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4" name="Afrundet rektangel 73"/>
          <p:cNvSpPr/>
          <p:nvPr/>
        </p:nvSpPr>
        <p:spPr>
          <a:xfrm>
            <a:off x="6958325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5" name="Afrundet rektangel 74"/>
          <p:cNvSpPr/>
          <p:nvPr/>
        </p:nvSpPr>
        <p:spPr>
          <a:xfrm>
            <a:off x="7068141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9" name="Afrundet rektangel 78"/>
          <p:cNvSpPr/>
          <p:nvPr/>
        </p:nvSpPr>
        <p:spPr>
          <a:xfrm>
            <a:off x="2947854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0" name="Afrundet rektangel 79"/>
          <p:cNvSpPr/>
          <p:nvPr/>
        </p:nvSpPr>
        <p:spPr>
          <a:xfrm>
            <a:off x="3057670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1" name="Afrundet rektangel 80"/>
          <p:cNvSpPr/>
          <p:nvPr/>
        </p:nvSpPr>
        <p:spPr>
          <a:xfrm>
            <a:off x="3100254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2" name="Afrundet rektangel 81"/>
          <p:cNvSpPr/>
          <p:nvPr/>
        </p:nvSpPr>
        <p:spPr>
          <a:xfrm>
            <a:off x="3210070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3" name="Afrundet rektangel 82"/>
          <p:cNvSpPr/>
          <p:nvPr/>
        </p:nvSpPr>
        <p:spPr>
          <a:xfrm>
            <a:off x="3252654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4" name="Afrundet rektangel 83"/>
          <p:cNvSpPr/>
          <p:nvPr/>
        </p:nvSpPr>
        <p:spPr>
          <a:xfrm>
            <a:off x="3362470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5" name="Afrundet rektangel 84"/>
          <p:cNvSpPr/>
          <p:nvPr/>
        </p:nvSpPr>
        <p:spPr>
          <a:xfrm>
            <a:off x="3405054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6" name="Afrundet rektangel 85"/>
          <p:cNvSpPr/>
          <p:nvPr/>
        </p:nvSpPr>
        <p:spPr>
          <a:xfrm>
            <a:off x="3514870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7" name="Afrundet rektangel 86"/>
          <p:cNvSpPr/>
          <p:nvPr/>
        </p:nvSpPr>
        <p:spPr>
          <a:xfrm>
            <a:off x="3557454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8" name="Afrundet rektangel 87"/>
          <p:cNvSpPr/>
          <p:nvPr/>
        </p:nvSpPr>
        <p:spPr>
          <a:xfrm>
            <a:off x="3667270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9" name="Afrundet rektangel 88"/>
          <p:cNvSpPr/>
          <p:nvPr/>
        </p:nvSpPr>
        <p:spPr>
          <a:xfrm>
            <a:off x="2663463" y="5106043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90" name="Afrundet rektangel 89"/>
          <p:cNvSpPr/>
          <p:nvPr/>
        </p:nvSpPr>
        <p:spPr>
          <a:xfrm>
            <a:off x="3053332" y="534806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92" name="Venstre klammeparentes 91"/>
          <p:cNvSpPr/>
          <p:nvPr/>
        </p:nvSpPr>
        <p:spPr>
          <a:xfrm>
            <a:off x="1743072" y="5087193"/>
            <a:ext cx="447675" cy="1725216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Venstre klammeparentes 92"/>
          <p:cNvSpPr/>
          <p:nvPr/>
        </p:nvSpPr>
        <p:spPr>
          <a:xfrm>
            <a:off x="1743073" y="2703718"/>
            <a:ext cx="447675" cy="2243684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Tekstfelt 93"/>
          <p:cNvSpPr txBox="1"/>
          <p:nvPr/>
        </p:nvSpPr>
        <p:spPr>
          <a:xfrm rot="16200000">
            <a:off x="916972" y="3597346"/>
            <a:ext cx="130516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Fælleskommunalt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monopolbrud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5" name="Tekstfelt 94"/>
          <p:cNvSpPr txBox="1"/>
          <p:nvPr/>
        </p:nvSpPr>
        <p:spPr>
          <a:xfrm rot="16200000">
            <a:off x="1001320" y="5734357"/>
            <a:ext cx="104708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Kommuner &amp; 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Leverandører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/>
      <p:bldP spid="9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7. Timing og tidshorisont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0397" y="1029575"/>
            <a:ext cx="7198041" cy="7480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i="1" dirty="0" smtClean="0">
                <a:solidFill>
                  <a:schemeClr val="accent1"/>
                </a:solidFill>
              </a:rPr>
              <a:t>Hvornår bør kommunerne </a:t>
            </a:r>
            <a:r>
              <a:rPr lang="da-DK" sz="2000" i="1" dirty="0">
                <a:solidFill>
                  <a:schemeClr val="accent1"/>
                </a:solidFill>
              </a:rPr>
              <a:t>og leverandørerne </a:t>
            </a:r>
            <a:r>
              <a:rPr lang="da-DK" sz="2000" i="1" dirty="0" smtClean="0">
                <a:solidFill>
                  <a:schemeClr val="accent1"/>
                </a:solidFill>
              </a:rPr>
              <a:t>etablere </a:t>
            </a:r>
            <a:r>
              <a:rPr lang="da-DK" sz="2000" i="1" dirty="0">
                <a:solidFill>
                  <a:schemeClr val="accent1"/>
                </a:solidFill>
              </a:rPr>
              <a:t>eller omlægge integrationerne for de sagsbærende </a:t>
            </a:r>
            <a:r>
              <a:rPr lang="da-DK" sz="2000" i="1" dirty="0" smtClean="0">
                <a:solidFill>
                  <a:schemeClr val="accent1"/>
                </a:solidFill>
              </a:rPr>
              <a:t>systemer</a:t>
            </a:r>
            <a:r>
              <a:rPr lang="da-DK" sz="2000" i="1" dirty="0">
                <a:solidFill>
                  <a:schemeClr val="accent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612900" y="2209800"/>
          <a:ext cx="4889502" cy="5257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7338"/>
                <a:gridCol w="1916112"/>
                <a:gridCol w="1416052"/>
              </a:tblGrid>
              <a:tr h="0"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Udvikling &amp; Test</a:t>
                      </a:r>
                      <a:endParaRPr lang="da-DK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Transitionsfasen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Post-transition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5194"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 smtClean="0"/>
                    </a:p>
                    <a:p>
                      <a:pPr algn="ctr"/>
                      <a:endParaRPr lang="da-DK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Ligebenet trekant 4"/>
          <p:cNvSpPr/>
          <p:nvPr/>
        </p:nvSpPr>
        <p:spPr>
          <a:xfrm rot="5400000">
            <a:off x="6384536" y="2228588"/>
            <a:ext cx="162052" cy="200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6" name="Eksplosion 1 5"/>
          <p:cNvSpPr/>
          <p:nvPr/>
        </p:nvSpPr>
        <p:spPr>
          <a:xfrm>
            <a:off x="2712610" y="1467724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 Live</a:t>
            </a:r>
          </a:p>
        </p:txBody>
      </p:sp>
      <p:sp>
        <p:nvSpPr>
          <p:cNvPr id="16" name="Ligebenet trekant 15"/>
          <p:cNvSpPr/>
          <p:nvPr/>
        </p:nvSpPr>
        <p:spPr>
          <a:xfrm rot="10800000">
            <a:off x="3101369" y="2054779"/>
            <a:ext cx="136883" cy="1224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7" name="Ligebenet trekant 16"/>
          <p:cNvSpPr/>
          <p:nvPr/>
        </p:nvSpPr>
        <p:spPr>
          <a:xfrm rot="10800000">
            <a:off x="5014703" y="2061129"/>
            <a:ext cx="136883" cy="12243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7" name="Afrundet rektangel 6"/>
          <p:cNvSpPr/>
          <p:nvPr/>
        </p:nvSpPr>
        <p:spPr>
          <a:xfrm>
            <a:off x="3441700" y="3235324"/>
            <a:ext cx="1606550" cy="21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KSD</a:t>
            </a:r>
          </a:p>
        </p:txBody>
      </p:sp>
      <p:sp>
        <p:nvSpPr>
          <p:cNvPr id="18" name="Afrundet rektangel 17"/>
          <p:cNvSpPr/>
          <p:nvPr/>
        </p:nvSpPr>
        <p:spPr>
          <a:xfrm>
            <a:off x="3441700" y="3490392"/>
            <a:ext cx="1606550" cy="216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KY</a:t>
            </a:r>
          </a:p>
        </p:txBody>
      </p:sp>
      <p:sp>
        <p:nvSpPr>
          <p:cNvPr id="19" name="Afrundet rektangel 18"/>
          <p:cNvSpPr/>
          <p:nvPr/>
        </p:nvSpPr>
        <p:spPr>
          <a:xfrm>
            <a:off x="3169811" y="3749565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Barsel</a:t>
            </a:r>
          </a:p>
        </p:txBody>
      </p:sp>
      <p:sp>
        <p:nvSpPr>
          <p:cNvPr id="20" name="Afrundet rektangel 19"/>
          <p:cNvSpPr/>
          <p:nvPr/>
        </p:nvSpPr>
        <p:spPr>
          <a:xfrm>
            <a:off x="4029418" y="4249372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Fam.yd.</a:t>
            </a:r>
          </a:p>
        </p:txBody>
      </p:sp>
      <p:sp>
        <p:nvSpPr>
          <p:cNvPr id="21" name="Afrundet rektangel 20"/>
          <p:cNvSpPr/>
          <p:nvPr/>
        </p:nvSpPr>
        <p:spPr>
          <a:xfrm>
            <a:off x="3636894" y="3994706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Pension</a:t>
            </a:r>
          </a:p>
        </p:txBody>
      </p:sp>
      <p:sp>
        <p:nvSpPr>
          <p:cNvPr id="22" name="Afrundet rektangel 21"/>
          <p:cNvSpPr/>
          <p:nvPr/>
        </p:nvSpPr>
        <p:spPr>
          <a:xfrm>
            <a:off x="4450843" y="4493935"/>
            <a:ext cx="630059" cy="216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Boligst.</a:t>
            </a:r>
          </a:p>
        </p:txBody>
      </p:sp>
      <p:sp>
        <p:nvSpPr>
          <p:cNvPr id="23" name="Afrundet rektangel 22"/>
          <p:cNvSpPr/>
          <p:nvPr/>
        </p:nvSpPr>
        <p:spPr>
          <a:xfrm>
            <a:off x="2979738" y="4731402"/>
            <a:ext cx="2101164" cy="21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latin typeface="Trebuchet MS" panose="020B0603020202020204" pitchFamily="34" charset="0"/>
              </a:rPr>
              <a:t>KMD Sag Synkronisering</a:t>
            </a:r>
          </a:p>
        </p:txBody>
      </p:sp>
      <p:sp>
        <p:nvSpPr>
          <p:cNvPr id="24" name="Afrundet rektangel 23"/>
          <p:cNvSpPr/>
          <p:nvPr/>
        </p:nvSpPr>
        <p:spPr>
          <a:xfrm>
            <a:off x="3169811" y="2973558"/>
            <a:ext cx="1938159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25" name="Afrundet rektangel 24"/>
          <p:cNvSpPr/>
          <p:nvPr/>
        </p:nvSpPr>
        <p:spPr>
          <a:xfrm>
            <a:off x="5150684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6" name="Afrundet rektangel 25"/>
          <p:cNvSpPr/>
          <p:nvPr/>
        </p:nvSpPr>
        <p:spPr>
          <a:xfrm>
            <a:off x="5260500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7" name="Afrundet rektangel 26"/>
          <p:cNvSpPr/>
          <p:nvPr/>
        </p:nvSpPr>
        <p:spPr>
          <a:xfrm>
            <a:off x="5370316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8" name="Afrundet rektangel 27"/>
          <p:cNvSpPr/>
          <p:nvPr/>
        </p:nvSpPr>
        <p:spPr>
          <a:xfrm>
            <a:off x="5480132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29" name="Afrundet rektangel 28"/>
          <p:cNvSpPr/>
          <p:nvPr/>
        </p:nvSpPr>
        <p:spPr>
          <a:xfrm>
            <a:off x="5589948" y="2973558"/>
            <a:ext cx="67102" cy="216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>
          <a:xfrm>
            <a:off x="2570163" y="2702355"/>
            <a:ext cx="605998" cy="21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Infrastruktur</a:t>
            </a:r>
          </a:p>
        </p:txBody>
      </p:sp>
      <p:sp>
        <p:nvSpPr>
          <p:cNvPr id="34" name="Afrundet rektangel 33"/>
          <p:cNvSpPr/>
          <p:nvPr/>
        </p:nvSpPr>
        <p:spPr>
          <a:xfrm>
            <a:off x="2773279" y="5104159"/>
            <a:ext cx="2103521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</a:t>
            </a:r>
          </a:p>
        </p:txBody>
      </p:sp>
      <p:sp>
        <p:nvSpPr>
          <p:cNvPr id="35" name="Afrundet rektangel 34"/>
          <p:cNvSpPr/>
          <p:nvPr/>
        </p:nvSpPr>
        <p:spPr>
          <a:xfrm>
            <a:off x="3169810" y="5348633"/>
            <a:ext cx="1911091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Økonomiske ydelser</a:t>
            </a:r>
          </a:p>
        </p:txBody>
      </p:sp>
      <p:sp>
        <p:nvSpPr>
          <p:cNvPr id="36" name="Afrundet rektangel 35"/>
          <p:cNvSpPr/>
          <p:nvPr/>
        </p:nvSpPr>
        <p:spPr>
          <a:xfrm>
            <a:off x="3179680" y="5596284"/>
            <a:ext cx="2773446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Beskæftigelse</a:t>
            </a:r>
          </a:p>
        </p:txBody>
      </p:sp>
      <p:sp>
        <p:nvSpPr>
          <p:cNvPr id="37" name="Afrundet rektangel 36"/>
          <p:cNvSpPr/>
          <p:nvPr/>
        </p:nvSpPr>
        <p:spPr>
          <a:xfrm>
            <a:off x="3319886" y="584393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Social &amp; Handicap</a:t>
            </a:r>
          </a:p>
        </p:txBody>
      </p:sp>
      <p:sp>
        <p:nvSpPr>
          <p:cNvPr id="38" name="Afrundet rektangel 37"/>
          <p:cNvSpPr/>
          <p:nvPr/>
        </p:nvSpPr>
        <p:spPr>
          <a:xfrm>
            <a:off x="3478636" y="609158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Ældre &amp; Sundhed</a:t>
            </a:r>
          </a:p>
        </p:txBody>
      </p:sp>
      <p:sp>
        <p:nvSpPr>
          <p:cNvPr id="39" name="Afrundet rektangel 38"/>
          <p:cNvSpPr/>
          <p:nvPr/>
        </p:nvSpPr>
        <p:spPr>
          <a:xfrm>
            <a:off x="3637386" y="6339234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Skole &amp; Institutioner</a:t>
            </a:r>
          </a:p>
        </p:txBody>
      </p:sp>
      <p:sp>
        <p:nvSpPr>
          <p:cNvPr id="40" name="Afrundet rektangel 39"/>
          <p:cNvSpPr/>
          <p:nvPr/>
        </p:nvSpPr>
        <p:spPr>
          <a:xfrm>
            <a:off x="3777086" y="6596409"/>
            <a:ext cx="2811040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Teknik &amp; Miljø</a:t>
            </a:r>
          </a:p>
        </p:txBody>
      </p:sp>
      <p:sp>
        <p:nvSpPr>
          <p:cNvPr id="41" name="Afrundet rektangel 40"/>
          <p:cNvSpPr/>
          <p:nvPr/>
        </p:nvSpPr>
        <p:spPr>
          <a:xfrm>
            <a:off x="4914377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>
          <a:xfrm>
            <a:off x="5024193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3" name="Afrundet rektangel 42"/>
          <p:cNvSpPr/>
          <p:nvPr/>
        </p:nvSpPr>
        <p:spPr>
          <a:xfrm>
            <a:off x="5134009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4" name="Afrundet rektangel 43"/>
          <p:cNvSpPr/>
          <p:nvPr/>
        </p:nvSpPr>
        <p:spPr>
          <a:xfrm>
            <a:off x="5243825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5" name="Afrundet rektangel 44"/>
          <p:cNvSpPr/>
          <p:nvPr/>
        </p:nvSpPr>
        <p:spPr>
          <a:xfrm>
            <a:off x="5353641" y="51136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6" name="Afrundet rektangel 45"/>
          <p:cNvSpPr/>
          <p:nvPr/>
        </p:nvSpPr>
        <p:spPr>
          <a:xfrm>
            <a:off x="5130277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7" name="Afrundet rektangel 46"/>
          <p:cNvSpPr/>
          <p:nvPr/>
        </p:nvSpPr>
        <p:spPr>
          <a:xfrm>
            <a:off x="5240093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8" name="Afrundet rektangel 47"/>
          <p:cNvSpPr/>
          <p:nvPr/>
        </p:nvSpPr>
        <p:spPr>
          <a:xfrm>
            <a:off x="5349909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49" name="Afrundet rektangel 48"/>
          <p:cNvSpPr/>
          <p:nvPr/>
        </p:nvSpPr>
        <p:spPr>
          <a:xfrm>
            <a:off x="5459725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0" name="Afrundet rektangel 49"/>
          <p:cNvSpPr/>
          <p:nvPr/>
        </p:nvSpPr>
        <p:spPr>
          <a:xfrm>
            <a:off x="5569541" y="53486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1" name="Afrundet rektangel 50"/>
          <p:cNvSpPr/>
          <p:nvPr/>
        </p:nvSpPr>
        <p:spPr>
          <a:xfrm>
            <a:off x="5993877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2" name="Afrundet rektangel 51"/>
          <p:cNvSpPr/>
          <p:nvPr/>
        </p:nvSpPr>
        <p:spPr>
          <a:xfrm>
            <a:off x="6103693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3" name="Afrundet rektangel 52"/>
          <p:cNvSpPr/>
          <p:nvPr/>
        </p:nvSpPr>
        <p:spPr>
          <a:xfrm>
            <a:off x="6213509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4" name="Afrundet rektangel 53"/>
          <p:cNvSpPr/>
          <p:nvPr/>
        </p:nvSpPr>
        <p:spPr>
          <a:xfrm>
            <a:off x="6323325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5" name="Afrundet rektangel 54"/>
          <p:cNvSpPr/>
          <p:nvPr/>
        </p:nvSpPr>
        <p:spPr>
          <a:xfrm>
            <a:off x="6433141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6" name="Afrundet rektangel 55"/>
          <p:cNvSpPr/>
          <p:nvPr/>
        </p:nvSpPr>
        <p:spPr>
          <a:xfrm>
            <a:off x="6171677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7" name="Afrundet rektangel 56"/>
          <p:cNvSpPr/>
          <p:nvPr/>
        </p:nvSpPr>
        <p:spPr>
          <a:xfrm>
            <a:off x="6281493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8" name="Afrundet rektangel 57"/>
          <p:cNvSpPr/>
          <p:nvPr/>
        </p:nvSpPr>
        <p:spPr>
          <a:xfrm>
            <a:off x="6391309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59" name="Afrundet rektangel 58"/>
          <p:cNvSpPr/>
          <p:nvPr/>
        </p:nvSpPr>
        <p:spPr>
          <a:xfrm>
            <a:off x="6501125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0" name="Afrundet rektangel 59"/>
          <p:cNvSpPr/>
          <p:nvPr/>
        </p:nvSpPr>
        <p:spPr>
          <a:xfrm>
            <a:off x="6610941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1" name="Afrundet rektangel 60"/>
          <p:cNvSpPr/>
          <p:nvPr/>
        </p:nvSpPr>
        <p:spPr>
          <a:xfrm>
            <a:off x="6324077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2" name="Afrundet rektangel 61"/>
          <p:cNvSpPr/>
          <p:nvPr/>
        </p:nvSpPr>
        <p:spPr>
          <a:xfrm>
            <a:off x="6433893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3" name="Afrundet rektangel 62"/>
          <p:cNvSpPr/>
          <p:nvPr/>
        </p:nvSpPr>
        <p:spPr>
          <a:xfrm>
            <a:off x="6543709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4" name="Afrundet rektangel 63"/>
          <p:cNvSpPr/>
          <p:nvPr/>
        </p:nvSpPr>
        <p:spPr>
          <a:xfrm>
            <a:off x="6653525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5" name="Afrundet rektangel 64"/>
          <p:cNvSpPr/>
          <p:nvPr/>
        </p:nvSpPr>
        <p:spPr>
          <a:xfrm>
            <a:off x="6763341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6" name="Afrundet rektangel 65"/>
          <p:cNvSpPr/>
          <p:nvPr/>
        </p:nvSpPr>
        <p:spPr>
          <a:xfrm>
            <a:off x="6476477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7" name="Afrundet rektangel 66"/>
          <p:cNvSpPr/>
          <p:nvPr/>
        </p:nvSpPr>
        <p:spPr>
          <a:xfrm>
            <a:off x="6586293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8" name="Afrundet rektangel 67"/>
          <p:cNvSpPr/>
          <p:nvPr/>
        </p:nvSpPr>
        <p:spPr>
          <a:xfrm>
            <a:off x="6696109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69" name="Afrundet rektangel 68"/>
          <p:cNvSpPr/>
          <p:nvPr/>
        </p:nvSpPr>
        <p:spPr>
          <a:xfrm>
            <a:off x="6805925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0" name="Afrundet rektangel 69"/>
          <p:cNvSpPr/>
          <p:nvPr/>
        </p:nvSpPr>
        <p:spPr>
          <a:xfrm>
            <a:off x="6915741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1" name="Afrundet rektangel 70"/>
          <p:cNvSpPr/>
          <p:nvPr/>
        </p:nvSpPr>
        <p:spPr>
          <a:xfrm>
            <a:off x="6628877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2" name="Afrundet rektangel 71"/>
          <p:cNvSpPr/>
          <p:nvPr/>
        </p:nvSpPr>
        <p:spPr>
          <a:xfrm>
            <a:off x="6738693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3" name="Afrundet rektangel 72"/>
          <p:cNvSpPr/>
          <p:nvPr/>
        </p:nvSpPr>
        <p:spPr>
          <a:xfrm>
            <a:off x="6848509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4" name="Afrundet rektangel 73"/>
          <p:cNvSpPr/>
          <p:nvPr/>
        </p:nvSpPr>
        <p:spPr>
          <a:xfrm>
            <a:off x="6958325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5" name="Afrundet rektangel 74"/>
          <p:cNvSpPr/>
          <p:nvPr/>
        </p:nvSpPr>
        <p:spPr>
          <a:xfrm>
            <a:off x="7068141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79" name="Afrundet rektangel 78"/>
          <p:cNvSpPr/>
          <p:nvPr/>
        </p:nvSpPr>
        <p:spPr>
          <a:xfrm>
            <a:off x="2947854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0" name="Afrundet rektangel 79"/>
          <p:cNvSpPr/>
          <p:nvPr/>
        </p:nvSpPr>
        <p:spPr>
          <a:xfrm>
            <a:off x="3057670" y="55962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1" name="Afrundet rektangel 80"/>
          <p:cNvSpPr/>
          <p:nvPr/>
        </p:nvSpPr>
        <p:spPr>
          <a:xfrm>
            <a:off x="3100254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2" name="Afrundet rektangel 81"/>
          <p:cNvSpPr/>
          <p:nvPr/>
        </p:nvSpPr>
        <p:spPr>
          <a:xfrm>
            <a:off x="3210070" y="58439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3" name="Afrundet rektangel 82"/>
          <p:cNvSpPr/>
          <p:nvPr/>
        </p:nvSpPr>
        <p:spPr>
          <a:xfrm>
            <a:off x="3252654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4" name="Afrundet rektangel 83"/>
          <p:cNvSpPr/>
          <p:nvPr/>
        </p:nvSpPr>
        <p:spPr>
          <a:xfrm>
            <a:off x="3362470" y="609158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5" name="Afrundet rektangel 84"/>
          <p:cNvSpPr/>
          <p:nvPr/>
        </p:nvSpPr>
        <p:spPr>
          <a:xfrm>
            <a:off x="3405054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6" name="Afrundet rektangel 85"/>
          <p:cNvSpPr/>
          <p:nvPr/>
        </p:nvSpPr>
        <p:spPr>
          <a:xfrm>
            <a:off x="3514870" y="633923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7" name="Afrundet rektangel 86"/>
          <p:cNvSpPr/>
          <p:nvPr/>
        </p:nvSpPr>
        <p:spPr>
          <a:xfrm>
            <a:off x="3557454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8" name="Afrundet rektangel 87"/>
          <p:cNvSpPr/>
          <p:nvPr/>
        </p:nvSpPr>
        <p:spPr>
          <a:xfrm>
            <a:off x="3667270" y="6596409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89" name="Afrundet rektangel 88"/>
          <p:cNvSpPr/>
          <p:nvPr/>
        </p:nvSpPr>
        <p:spPr>
          <a:xfrm>
            <a:off x="2663463" y="5106043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90" name="Afrundet rektangel 89"/>
          <p:cNvSpPr/>
          <p:nvPr/>
        </p:nvSpPr>
        <p:spPr>
          <a:xfrm>
            <a:off x="3053332" y="5348064"/>
            <a:ext cx="67102" cy="216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900" dirty="0" smtClean="0">
              <a:latin typeface="Trebuchet MS" panose="020B0603020202020204" pitchFamily="34" charset="0"/>
            </a:endParaRPr>
          </a:p>
        </p:txBody>
      </p:sp>
      <p:sp>
        <p:nvSpPr>
          <p:cNvPr id="92" name="Venstre klammeparentes 91"/>
          <p:cNvSpPr/>
          <p:nvPr/>
        </p:nvSpPr>
        <p:spPr>
          <a:xfrm>
            <a:off x="1743072" y="5087193"/>
            <a:ext cx="447675" cy="1725216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3" name="Venstre klammeparentes 92"/>
          <p:cNvSpPr/>
          <p:nvPr/>
        </p:nvSpPr>
        <p:spPr>
          <a:xfrm>
            <a:off x="1743073" y="2703718"/>
            <a:ext cx="447675" cy="2243684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Tekstfelt 93"/>
          <p:cNvSpPr txBox="1"/>
          <p:nvPr/>
        </p:nvSpPr>
        <p:spPr>
          <a:xfrm rot="16200000">
            <a:off x="916972" y="3597346"/>
            <a:ext cx="130516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Fælleskommunalt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monopolbrud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5" name="Tekstfelt 94"/>
          <p:cNvSpPr txBox="1"/>
          <p:nvPr/>
        </p:nvSpPr>
        <p:spPr>
          <a:xfrm rot="16200000">
            <a:off x="1001320" y="5734357"/>
            <a:ext cx="104708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Kommuner &amp; 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Leverandører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ksplosion 1 138"/>
          <p:cNvSpPr/>
          <p:nvPr/>
        </p:nvSpPr>
        <p:spPr>
          <a:xfrm>
            <a:off x="1638299" y="1101463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 Live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091756" cy="4124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7. Timing og tidshorisont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>
            <a:spLocks noChangeAspect="1"/>
          </p:cNvSpPr>
          <p:nvPr/>
        </p:nvSpPr>
        <p:spPr>
          <a:xfrm>
            <a:off x="2217764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16" name="Rektangel 15"/>
          <p:cNvSpPr>
            <a:spLocks noChangeAspect="1"/>
          </p:cNvSpPr>
          <p:nvPr/>
        </p:nvSpPr>
        <p:spPr>
          <a:xfrm>
            <a:off x="2331871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6" name="Lige forbindelse 5"/>
          <p:cNvCxnSpPr>
            <a:cxnSpLocks noChangeAspect="1"/>
            <a:stCxn id="4" idx="2"/>
            <a:endCxn id="16" idx="0"/>
          </p:cNvCxnSpPr>
          <p:nvPr/>
        </p:nvCxnSpPr>
        <p:spPr>
          <a:xfrm>
            <a:off x="2601867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Magnetpladelager 8"/>
          <p:cNvSpPr>
            <a:spLocks noChangeAspect="1"/>
          </p:cNvSpPr>
          <p:nvPr/>
        </p:nvSpPr>
        <p:spPr>
          <a:xfrm>
            <a:off x="2331873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20" name="Lige forbindelse 19"/>
          <p:cNvCxnSpPr>
            <a:cxnSpLocks noChangeAspect="1"/>
            <a:stCxn id="16" idx="2"/>
            <a:endCxn id="9" idx="1"/>
          </p:cNvCxnSpPr>
          <p:nvPr/>
        </p:nvCxnSpPr>
        <p:spPr>
          <a:xfrm>
            <a:off x="2601867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>
            <a:spLocks noChangeAspect="1"/>
          </p:cNvSpPr>
          <p:nvPr/>
        </p:nvSpPr>
        <p:spPr>
          <a:xfrm>
            <a:off x="3484414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25" name="Rektangel 24"/>
          <p:cNvSpPr>
            <a:spLocks noChangeAspect="1"/>
          </p:cNvSpPr>
          <p:nvPr/>
        </p:nvSpPr>
        <p:spPr>
          <a:xfrm>
            <a:off x="3598521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26" name="Lige forbindelse 25"/>
          <p:cNvCxnSpPr>
            <a:cxnSpLocks noChangeAspect="1"/>
            <a:stCxn id="24" idx="2"/>
            <a:endCxn id="25" idx="0"/>
          </p:cNvCxnSpPr>
          <p:nvPr/>
        </p:nvCxnSpPr>
        <p:spPr>
          <a:xfrm>
            <a:off x="3868517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gnetpladelager 26"/>
          <p:cNvSpPr>
            <a:spLocks noChangeAspect="1"/>
          </p:cNvSpPr>
          <p:nvPr/>
        </p:nvSpPr>
        <p:spPr>
          <a:xfrm>
            <a:off x="3598523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28" name="Lige forbindelse 27"/>
          <p:cNvCxnSpPr>
            <a:cxnSpLocks noChangeAspect="1"/>
            <a:stCxn id="25" idx="2"/>
            <a:endCxn id="27" idx="1"/>
          </p:cNvCxnSpPr>
          <p:nvPr/>
        </p:nvCxnSpPr>
        <p:spPr>
          <a:xfrm>
            <a:off x="3868517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øjre-venstrepil 28"/>
          <p:cNvSpPr>
            <a:spLocks noChangeAspect="1"/>
          </p:cNvSpPr>
          <p:nvPr/>
        </p:nvSpPr>
        <p:spPr>
          <a:xfrm>
            <a:off x="2890913" y="3752621"/>
            <a:ext cx="712834" cy="24278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err="1" smtClean="0">
                <a:latin typeface="Trebuchet MS" panose="020B0603020202020204" pitchFamily="34" charset="0"/>
              </a:rPr>
              <a:t>Synkr</a:t>
            </a:r>
            <a:r>
              <a:rPr lang="da-DK" sz="105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0" name="Rektangel 49"/>
          <p:cNvSpPr>
            <a:spLocks noChangeAspect="1"/>
          </p:cNvSpPr>
          <p:nvPr/>
        </p:nvSpPr>
        <p:spPr>
          <a:xfrm>
            <a:off x="2830315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51" name="Rektangel 50"/>
          <p:cNvSpPr>
            <a:spLocks noChangeAspect="1"/>
          </p:cNvSpPr>
          <p:nvPr/>
        </p:nvSpPr>
        <p:spPr>
          <a:xfrm>
            <a:off x="2944422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2" name="Lige forbindelse 51"/>
          <p:cNvCxnSpPr>
            <a:cxnSpLocks noChangeAspect="1"/>
            <a:stCxn id="50" idx="2"/>
            <a:endCxn id="51" idx="0"/>
          </p:cNvCxnSpPr>
          <p:nvPr/>
        </p:nvCxnSpPr>
        <p:spPr>
          <a:xfrm>
            <a:off x="3214418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agnetpladelager 52"/>
          <p:cNvSpPr>
            <a:spLocks noChangeAspect="1"/>
          </p:cNvSpPr>
          <p:nvPr/>
        </p:nvSpPr>
        <p:spPr>
          <a:xfrm>
            <a:off x="2944424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54" name="Lige forbindelse 53"/>
          <p:cNvCxnSpPr>
            <a:cxnSpLocks noChangeAspect="1"/>
            <a:stCxn id="51" idx="2"/>
            <a:endCxn id="53" idx="1"/>
          </p:cNvCxnSpPr>
          <p:nvPr/>
        </p:nvCxnSpPr>
        <p:spPr>
          <a:xfrm>
            <a:off x="3214418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inklet forbindelse 57"/>
          <p:cNvCxnSpPr>
            <a:stCxn id="53" idx="2"/>
            <a:endCxn id="9" idx="3"/>
          </p:cNvCxnSpPr>
          <p:nvPr/>
        </p:nvCxnSpPr>
        <p:spPr>
          <a:xfrm rot="10800000">
            <a:off x="2601868" y="4018140"/>
            <a:ext cx="342556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 66"/>
          <p:cNvGraphicFramePr>
            <a:graphicFrameLocks noGrp="1"/>
          </p:cNvGraphicFramePr>
          <p:nvPr/>
        </p:nvGraphicFramePr>
        <p:xfrm>
          <a:off x="1" y="1803400"/>
          <a:ext cx="9144000" cy="38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9299"/>
                <a:gridCol w="5374393"/>
                <a:gridCol w="1750308"/>
              </a:tblGrid>
              <a:tr h="0"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Udvikling &amp; Test</a:t>
                      </a:r>
                      <a:endParaRPr lang="da-DK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Transitionsfasen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Post-transition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" name="Rektangel 67"/>
          <p:cNvSpPr>
            <a:spLocks noChangeAspect="1"/>
          </p:cNvSpPr>
          <p:nvPr/>
        </p:nvSpPr>
        <p:spPr>
          <a:xfrm>
            <a:off x="62373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69" name="Rektangel 68"/>
          <p:cNvSpPr>
            <a:spLocks noChangeAspect="1"/>
          </p:cNvSpPr>
          <p:nvPr/>
        </p:nvSpPr>
        <p:spPr>
          <a:xfrm>
            <a:off x="176480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70" name="Lige forbindelse 69"/>
          <p:cNvCxnSpPr>
            <a:cxnSpLocks noChangeAspect="1"/>
            <a:stCxn id="68" idx="2"/>
            <a:endCxn id="69" idx="0"/>
          </p:cNvCxnSpPr>
          <p:nvPr/>
        </p:nvCxnSpPr>
        <p:spPr>
          <a:xfrm>
            <a:off x="446476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Magnetpladelager 70"/>
          <p:cNvSpPr>
            <a:spLocks noChangeAspect="1"/>
          </p:cNvSpPr>
          <p:nvPr/>
        </p:nvSpPr>
        <p:spPr>
          <a:xfrm>
            <a:off x="176482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72" name="Lige forbindelse 71"/>
          <p:cNvCxnSpPr>
            <a:cxnSpLocks noChangeAspect="1"/>
            <a:stCxn id="69" idx="2"/>
            <a:endCxn id="71" idx="1"/>
          </p:cNvCxnSpPr>
          <p:nvPr/>
        </p:nvCxnSpPr>
        <p:spPr>
          <a:xfrm>
            <a:off x="446476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ktangel 78"/>
          <p:cNvSpPr>
            <a:spLocks noChangeAspect="1"/>
          </p:cNvSpPr>
          <p:nvPr/>
        </p:nvSpPr>
        <p:spPr>
          <a:xfrm>
            <a:off x="674924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80" name="Rektangel 79"/>
          <p:cNvSpPr>
            <a:spLocks noChangeAspect="1"/>
          </p:cNvSpPr>
          <p:nvPr/>
        </p:nvSpPr>
        <p:spPr>
          <a:xfrm>
            <a:off x="789031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1" name="Lige forbindelse 80"/>
          <p:cNvCxnSpPr>
            <a:cxnSpLocks noChangeAspect="1"/>
            <a:stCxn id="79" idx="2"/>
            <a:endCxn id="80" idx="0"/>
          </p:cNvCxnSpPr>
          <p:nvPr/>
        </p:nvCxnSpPr>
        <p:spPr>
          <a:xfrm>
            <a:off x="1059027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Magnetpladelager 81"/>
          <p:cNvSpPr>
            <a:spLocks noChangeAspect="1"/>
          </p:cNvSpPr>
          <p:nvPr/>
        </p:nvSpPr>
        <p:spPr>
          <a:xfrm>
            <a:off x="789033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83" name="Lige forbindelse 82"/>
          <p:cNvCxnSpPr>
            <a:cxnSpLocks noChangeAspect="1"/>
            <a:stCxn id="80" idx="2"/>
            <a:endCxn id="82" idx="1"/>
          </p:cNvCxnSpPr>
          <p:nvPr/>
        </p:nvCxnSpPr>
        <p:spPr>
          <a:xfrm>
            <a:off x="1059027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inklet forbindelse 83"/>
          <p:cNvCxnSpPr>
            <a:stCxn id="82" idx="2"/>
            <a:endCxn id="71" idx="3"/>
          </p:cNvCxnSpPr>
          <p:nvPr/>
        </p:nvCxnSpPr>
        <p:spPr>
          <a:xfrm rot="10800000">
            <a:off x="446477" y="4018140"/>
            <a:ext cx="342556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84"/>
          <p:cNvSpPr>
            <a:spLocks noChangeAspect="1"/>
          </p:cNvSpPr>
          <p:nvPr/>
        </p:nvSpPr>
        <p:spPr>
          <a:xfrm>
            <a:off x="4916988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86" name="Rektangel 85"/>
          <p:cNvSpPr>
            <a:spLocks noChangeAspect="1"/>
          </p:cNvSpPr>
          <p:nvPr/>
        </p:nvSpPr>
        <p:spPr>
          <a:xfrm>
            <a:off x="5031095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87" name="Lige forbindelse 86"/>
          <p:cNvCxnSpPr>
            <a:cxnSpLocks noChangeAspect="1"/>
            <a:stCxn id="85" idx="2"/>
            <a:endCxn id="86" idx="0"/>
          </p:cNvCxnSpPr>
          <p:nvPr/>
        </p:nvCxnSpPr>
        <p:spPr>
          <a:xfrm>
            <a:off x="5301091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Magnetpladelager 87"/>
          <p:cNvSpPr>
            <a:spLocks noChangeAspect="1"/>
          </p:cNvSpPr>
          <p:nvPr/>
        </p:nvSpPr>
        <p:spPr>
          <a:xfrm>
            <a:off x="5031097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89" name="Lige forbindelse 88"/>
          <p:cNvCxnSpPr>
            <a:cxnSpLocks noChangeAspect="1"/>
            <a:stCxn id="86" idx="2"/>
            <a:endCxn id="88" idx="1"/>
          </p:cNvCxnSpPr>
          <p:nvPr/>
        </p:nvCxnSpPr>
        <p:spPr>
          <a:xfrm>
            <a:off x="5301091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ktangel 89"/>
          <p:cNvSpPr>
            <a:spLocks noChangeAspect="1"/>
          </p:cNvSpPr>
          <p:nvPr/>
        </p:nvSpPr>
        <p:spPr>
          <a:xfrm>
            <a:off x="6183638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91" name="Rektangel 90"/>
          <p:cNvSpPr>
            <a:spLocks noChangeAspect="1"/>
          </p:cNvSpPr>
          <p:nvPr/>
        </p:nvSpPr>
        <p:spPr>
          <a:xfrm>
            <a:off x="6297745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92" name="Lige forbindelse 91"/>
          <p:cNvCxnSpPr>
            <a:cxnSpLocks noChangeAspect="1"/>
            <a:stCxn id="90" idx="2"/>
            <a:endCxn id="91" idx="0"/>
          </p:cNvCxnSpPr>
          <p:nvPr/>
        </p:nvCxnSpPr>
        <p:spPr>
          <a:xfrm>
            <a:off x="6567741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Magnetpladelager 92"/>
          <p:cNvSpPr>
            <a:spLocks noChangeAspect="1"/>
          </p:cNvSpPr>
          <p:nvPr/>
        </p:nvSpPr>
        <p:spPr>
          <a:xfrm>
            <a:off x="6297747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94" name="Lige forbindelse 93"/>
          <p:cNvCxnSpPr>
            <a:cxnSpLocks noChangeAspect="1"/>
            <a:stCxn id="91" idx="2"/>
            <a:endCxn id="93" idx="1"/>
          </p:cNvCxnSpPr>
          <p:nvPr/>
        </p:nvCxnSpPr>
        <p:spPr>
          <a:xfrm>
            <a:off x="6567741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Højre-venstrepil 94"/>
          <p:cNvSpPr>
            <a:spLocks noChangeAspect="1"/>
          </p:cNvSpPr>
          <p:nvPr/>
        </p:nvSpPr>
        <p:spPr>
          <a:xfrm>
            <a:off x="5590137" y="3752621"/>
            <a:ext cx="712834" cy="24278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err="1" smtClean="0">
                <a:latin typeface="Trebuchet MS" panose="020B0603020202020204" pitchFamily="34" charset="0"/>
              </a:rPr>
              <a:t>Synkr</a:t>
            </a:r>
            <a:r>
              <a:rPr lang="da-DK" sz="105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96" name="Rektangel 95"/>
          <p:cNvSpPr>
            <a:spLocks noChangeAspect="1"/>
          </p:cNvSpPr>
          <p:nvPr/>
        </p:nvSpPr>
        <p:spPr>
          <a:xfrm>
            <a:off x="5529539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97" name="Rektangel 96"/>
          <p:cNvSpPr>
            <a:spLocks noChangeAspect="1"/>
          </p:cNvSpPr>
          <p:nvPr/>
        </p:nvSpPr>
        <p:spPr>
          <a:xfrm>
            <a:off x="5643646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8" name="Lige forbindelse 97"/>
          <p:cNvCxnSpPr>
            <a:cxnSpLocks noChangeAspect="1"/>
            <a:stCxn id="96" idx="2"/>
            <a:endCxn id="97" idx="0"/>
          </p:cNvCxnSpPr>
          <p:nvPr/>
        </p:nvCxnSpPr>
        <p:spPr>
          <a:xfrm>
            <a:off x="5913642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Magnetpladelager 98"/>
          <p:cNvSpPr>
            <a:spLocks noChangeAspect="1"/>
          </p:cNvSpPr>
          <p:nvPr/>
        </p:nvSpPr>
        <p:spPr>
          <a:xfrm>
            <a:off x="5643648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100" name="Lige forbindelse 99"/>
          <p:cNvCxnSpPr>
            <a:cxnSpLocks noChangeAspect="1"/>
            <a:stCxn id="97" idx="2"/>
            <a:endCxn id="99" idx="1"/>
          </p:cNvCxnSpPr>
          <p:nvPr/>
        </p:nvCxnSpPr>
        <p:spPr>
          <a:xfrm>
            <a:off x="5913642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ktangel 106"/>
          <p:cNvSpPr>
            <a:spLocks noChangeAspect="1"/>
          </p:cNvSpPr>
          <p:nvPr/>
        </p:nvSpPr>
        <p:spPr>
          <a:xfrm>
            <a:off x="8268506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108" name="Rektangel 107"/>
          <p:cNvSpPr>
            <a:spLocks noChangeAspect="1"/>
          </p:cNvSpPr>
          <p:nvPr/>
        </p:nvSpPr>
        <p:spPr>
          <a:xfrm>
            <a:off x="8382613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109" name="Lige forbindelse 108"/>
          <p:cNvCxnSpPr>
            <a:cxnSpLocks noChangeAspect="1"/>
            <a:stCxn id="107" idx="2"/>
            <a:endCxn id="108" idx="0"/>
          </p:cNvCxnSpPr>
          <p:nvPr/>
        </p:nvCxnSpPr>
        <p:spPr>
          <a:xfrm>
            <a:off x="8652609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Magnetpladelager 109"/>
          <p:cNvSpPr>
            <a:spLocks noChangeAspect="1"/>
          </p:cNvSpPr>
          <p:nvPr/>
        </p:nvSpPr>
        <p:spPr>
          <a:xfrm>
            <a:off x="8382615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111" name="Lige forbindelse 110"/>
          <p:cNvCxnSpPr>
            <a:cxnSpLocks noChangeAspect="1"/>
            <a:stCxn id="108" idx="2"/>
            <a:endCxn id="110" idx="1"/>
          </p:cNvCxnSpPr>
          <p:nvPr/>
        </p:nvCxnSpPr>
        <p:spPr>
          <a:xfrm>
            <a:off x="8652609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ktangel 112"/>
          <p:cNvSpPr>
            <a:spLocks noChangeAspect="1"/>
          </p:cNvSpPr>
          <p:nvPr/>
        </p:nvSpPr>
        <p:spPr>
          <a:xfrm>
            <a:off x="7614407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114" name="Rektangel 113"/>
          <p:cNvSpPr>
            <a:spLocks noChangeAspect="1"/>
          </p:cNvSpPr>
          <p:nvPr/>
        </p:nvSpPr>
        <p:spPr>
          <a:xfrm>
            <a:off x="7728514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5" name="Lige forbindelse 114"/>
          <p:cNvCxnSpPr>
            <a:cxnSpLocks noChangeAspect="1"/>
            <a:stCxn id="113" idx="2"/>
            <a:endCxn id="114" idx="0"/>
          </p:cNvCxnSpPr>
          <p:nvPr/>
        </p:nvCxnSpPr>
        <p:spPr>
          <a:xfrm>
            <a:off x="7998510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Magnetpladelager 115"/>
          <p:cNvSpPr>
            <a:spLocks noChangeAspect="1"/>
          </p:cNvSpPr>
          <p:nvPr/>
        </p:nvSpPr>
        <p:spPr>
          <a:xfrm>
            <a:off x="7728516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117" name="Lige forbindelse 116"/>
          <p:cNvCxnSpPr>
            <a:cxnSpLocks noChangeAspect="1"/>
            <a:stCxn id="114" idx="2"/>
            <a:endCxn id="116" idx="1"/>
          </p:cNvCxnSpPr>
          <p:nvPr/>
        </p:nvCxnSpPr>
        <p:spPr>
          <a:xfrm>
            <a:off x="7998510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Vinklet forbindelse 117"/>
          <p:cNvCxnSpPr>
            <a:stCxn id="116" idx="4"/>
            <a:endCxn id="110" idx="3"/>
          </p:cNvCxnSpPr>
          <p:nvPr/>
        </p:nvCxnSpPr>
        <p:spPr>
          <a:xfrm flipV="1">
            <a:off x="8268506" y="4018140"/>
            <a:ext cx="384104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Vinklet forbindelse 120"/>
          <p:cNvCxnSpPr>
            <a:stCxn id="99" idx="4"/>
            <a:endCxn id="93" idx="3"/>
          </p:cNvCxnSpPr>
          <p:nvPr/>
        </p:nvCxnSpPr>
        <p:spPr>
          <a:xfrm flipV="1">
            <a:off x="6183638" y="4018140"/>
            <a:ext cx="384104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Ligebenet trekant 123"/>
          <p:cNvSpPr/>
          <p:nvPr/>
        </p:nvSpPr>
        <p:spPr>
          <a:xfrm rot="5400000">
            <a:off x="8970363" y="1822363"/>
            <a:ext cx="162052" cy="200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25" name="Ligebenet trekant 124"/>
          <p:cNvSpPr/>
          <p:nvPr/>
        </p:nvSpPr>
        <p:spPr>
          <a:xfrm rot="10800000">
            <a:off x="1927365" y="1714499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26" name="Ligebenet trekant 125"/>
          <p:cNvSpPr/>
          <p:nvPr/>
        </p:nvSpPr>
        <p:spPr>
          <a:xfrm rot="10800000">
            <a:off x="6236333" y="1734310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cxnSp>
        <p:nvCxnSpPr>
          <p:cNvPr id="129" name="Lige pilforbindelse 128"/>
          <p:cNvCxnSpPr/>
          <p:nvPr/>
        </p:nvCxnSpPr>
        <p:spPr>
          <a:xfrm flipH="1" flipV="1">
            <a:off x="2095500" y="2003727"/>
            <a:ext cx="1118918" cy="9678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ge pilforbindelse 133"/>
          <p:cNvCxnSpPr/>
          <p:nvPr/>
        </p:nvCxnSpPr>
        <p:spPr>
          <a:xfrm flipH="1" flipV="1">
            <a:off x="5590137" y="2003727"/>
            <a:ext cx="339159" cy="9958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frundet rektangulær billedforklaring 137"/>
          <p:cNvSpPr/>
          <p:nvPr/>
        </p:nvSpPr>
        <p:spPr>
          <a:xfrm>
            <a:off x="238180" y="5558173"/>
            <a:ext cx="5394607" cy="1110476"/>
          </a:xfrm>
          <a:prstGeom prst="wedgeRoundRectCallout">
            <a:avLst>
              <a:gd name="adj1" fmla="val 75706"/>
              <a:gd name="adj2" fmla="val 110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ESDH-leverandør ‘A’ skal omlægge sine integrationer! </a:t>
            </a:r>
            <a:b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Fra KMD Sag til ny fælleskommunal infrastruktur.</a:t>
            </a:r>
          </a:p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Men hvornår?</a:t>
            </a:r>
          </a:p>
          <a:p>
            <a:pPr algn="ctr"/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Det kan passende gøres i transitionsperioden – og bør afsluttes før transitionsfasens ophør, hvor synkroniseringen afbrydes. </a:t>
            </a:r>
          </a:p>
        </p:txBody>
      </p:sp>
      <p:sp>
        <p:nvSpPr>
          <p:cNvPr id="140" name="Nedadbuet pil 139"/>
          <p:cNvSpPr/>
          <p:nvPr/>
        </p:nvSpPr>
        <p:spPr>
          <a:xfrm rot="21056925">
            <a:off x="3619128" y="4328879"/>
            <a:ext cx="1910410" cy="731520"/>
          </a:xfrm>
          <a:prstGeom prst="curvedDownArrow">
            <a:avLst>
              <a:gd name="adj1" fmla="val 25000"/>
              <a:gd name="adj2" fmla="val 50000"/>
              <a:gd name="adj3" fmla="val 7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Omlægning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af 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integrationer</a:t>
            </a:r>
          </a:p>
        </p:txBody>
      </p:sp>
      <p:sp>
        <p:nvSpPr>
          <p:cNvPr id="141" name="Ligebenet trekant 140"/>
          <p:cNvSpPr/>
          <p:nvPr/>
        </p:nvSpPr>
        <p:spPr>
          <a:xfrm rot="10800000">
            <a:off x="5487020" y="1734309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142" name="Ligebenet trekant 141"/>
          <p:cNvSpPr/>
          <p:nvPr/>
        </p:nvSpPr>
        <p:spPr>
          <a:xfrm rot="10800000">
            <a:off x="4734650" y="1737337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cxnSp>
        <p:nvCxnSpPr>
          <p:cNvPr id="143" name="Lige pilforbindelse 142"/>
          <p:cNvCxnSpPr/>
          <p:nvPr/>
        </p:nvCxnSpPr>
        <p:spPr>
          <a:xfrm>
            <a:off x="5685194" y="1796395"/>
            <a:ext cx="551139" cy="25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ge pilforbindelse 145"/>
          <p:cNvCxnSpPr/>
          <p:nvPr/>
        </p:nvCxnSpPr>
        <p:spPr>
          <a:xfrm flipH="1">
            <a:off x="4902784" y="1798383"/>
            <a:ext cx="540138" cy="18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kstfelt 150"/>
          <p:cNvSpPr txBox="1"/>
          <p:nvPr/>
        </p:nvSpPr>
        <p:spPr>
          <a:xfrm>
            <a:off x="4698133" y="1454807"/>
            <a:ext cx="2696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2" name="Tekstfelt 151"/>
          <p:cNvSpPr txBox="1"/>
          <p:nvPr/>
        </p:nvSpPr>
        <p:spPr>
          <a:xfrm>
            <a:off x="6214783" y="1441232"/>
            <a:ext cx="2696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4" name="Venstre klammeparentes 153"/>
          <p:cNvSpPr/>
          <p:nvPr/>
        </p:nvSpPr>
        <p:spPr>
          <a:xfrm rot="5400000">
            <a:off x="6625473" y="812366"/>
            <a:ext cx="447675" cy="1103133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5" name="Tekstfelt 154"/>
          <p:cNvSpPr txBox="1"/>
          <p:nvPr/>
        </p:nvSpPr>
        <p:spPr>
          <a:xfrm>
            <a:off x="6196727" y="741917"/>
            <a:ext cx="127951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Slæk til ophør af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synkronisering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2" name="Tekstfelt 101"/>
          <p:cNvSpPr txBox="1"/>
          <p:nvPr/>
        </p:nvSpPr>
        <p:spPr>
          <a:xfrm rot="18006959">
            <a:off x="5095788" y="997711"/>
            <a:ext cx="148951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Integrationer omlagt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4" grpId="0" animBg="1"/>
      <p:bldP spid="16" grpId="0" animBg="1"/>
      <p:bldP spid="9" grpId="0" animBg="1"/>
      <p:bldP spid="24" grpId="0" animBg="1"/>
      <p:bldP spid="25" grpId="0" animBg="1"/>
      <p:bldP spid="27" grpId="0" animBg="1"/>
      <p:bldP spid="29" grpId="0" animBg="1"/>
      <p:bldP spid="50" grpId="0" animBg="1"/>
      <p:bldP spid="51" grpId="0" animBg="1"/>
      <p:bldP spid="53" grpId="0" animBg="1"/>
      <p:bldP spid="68" grpId="0" animBg="1"/>
      <p:bldP spid="69" grpId="0" animBg="1"/>
      <p:bldP spid="71" grpId="0" animBg="1"/>
      <p:bldP spid="79" grpId="0" animBg="1"/>
      <p:bldP spid="80" grpId="0" animBg="1"/>
      <p:bldP spid="82" grpId="0" animBg="1"/>
      <p:bldP spid="85" grpId="0" animBg="1"/>
      <p:bldP spid="86" grpId="0" animBg="1"/>
      <p:bldP spid="88" grpId="0" animBg="1"/>
      <p:bldP spid="90" grpId="0" animBg="1"/>
      <p:bldP spid="91" grpId="0" animBg="1"/>
      <p:bldP spid="93" grpId="0" animBg="1"/>
      <p:bldP spid="95" grpId="0" animBg="1"/>
      <p:bldP spid="96" grpId="0" animBg="1"/>
      <p:bldP spid="97" grpId="0" animBg="1"/>
      <p:bldP spid="99" grpId="0" animBg="1"/>
      <p:bldP spid="107" grpId="0" animBg="1"/>
      <p:bldP spid="108" grpId="0" animBg="1"/>
      <p:bldP spid="110" grpId="0" animBg="1"/>
      <p:bldP spid="113" grpId="0" animBg="1"/>
      <p:bldP spid="114" grpId="0" animBg="1"/>
      <p:bldP spid="116" grpId="0" animBg="1"/>
      <p:bldP spid="125" grpId="0" animBg="1"/>
      <p:bldP spid="126" grpId="0" animBg="1"/>
      <p:bldP spid="138" grpId="0" animBg="1"/>
      <p:bldP spid="140" grpId="0" animBg="1"/>
      <p:bldP spid="141" grpId="0" animBg="1"/>
      <p:bldP spid="142" grpId="0" animBg="1"/>
      <p:bldP spid="151" grpId="0"/>
      <p:bldP spid="152" grpId="0"/>
      <p:bldP spid="154" grpId="0" animBg="1"/>
      <p:bldP spid="155" grpId="0"/>
      <p:bldP spid="10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ksplosion 1 138"/>
          <p:cNvSpPr/>
          <p:nvPr/>
        </p:nvSpPr>
        <p:spPr>
          <a:xfrm>
            <a:off x="1638299" y="1101463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 Live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4091756" cy="4124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/>
              <a:t>7. Timing og tidshorisont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>
            <a:spLocks noChangeAspect="1"/>
          </p:cNvSpPr>
          <p:nvPr/>
        </p:nvSpPr>
        <p:spPr>
          <a:xfrm>
            <a:off x="2217764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16" name="Rektangel 15"/>
          <p:cNvSpPr>
            <a:spLocks noChangeAspect="1"/>
          </p:cNvSpPr>
          <p:nvPr/>
        </p:nvSpPr>
        <p:spPr>
          <a:xfrm>
            <a:off x="2331871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6" name="Lige forbindelse 5"/>
          <p:cNvCxnSpPr>
            <a:cxnSpLocks noChangeAspect="1"/>
            <a:stCxn id="4" idx="2"/>
            <a:endCxn id="16" idx="0"/>
          </p:cNvCxnSpPr>
          <p:nvPr/>
        </p:nvCxnSpPr>
        <p:spPr>
          <a:xfrm>
            <a:off x="2601867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Magnetpladelager 8"/>
          <p:cNvSpPr>
            <a:spLocks noChangeAspect="1"/>
          </p:cNvSpPr>
          <p:nvPr/>
        </p:nvSpPr>
        <p:spPr>
          <a:xfrm>
            <a:off x="2331873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20" name="Lige forbindelse 19"/>
          <p:cNvCxnSpPr>
            <a:cxnSpLocks noChangeAspect="1"/>
            <a:stCxn id="16" idx="2"/>
            <a:endCxn id="9" idx="1"/>
          </p:cNvCxnSpPr>
          <p:nvPr/>
        </p:nvCxnSpPr>
        <p:spPr>
          <a:xfrm>
            <a:off x="2601867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>
            <a:spLocks noChangeAspect="1"/>
          </p:cNvSpPr>
          <p:nvPr/>
        </p:nvSpPr>
        <p:spPr>
          <a:xfrm>
            <a:off x="3484414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25" name="Rektangel 24"/>
          <p:cNvSpPr>
            <a:spLocks noChangeAspect="1"/>
          </p:cNvSpPr>
          <p:nvPr/>
        </p:nvSpPr>
        <p:spPr>
          <a:xfrm>
            <a:off x="3598521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26" name="Lige forbindelse 25"/>
          <p:cNvCxnSpPr>
            <a:cxnSpLocks noChangeAspect="1"/>
            <a:stCxn id="24" idx="2"/>
            <a:endCxn id="25" idx="0"/>
          </p:cNvCxnSpPr>
          <p:nvPr/>
        </p:nvCxnSpPr>
        <p:spPr>
          <a:xfrm>
            <a:off x="3868517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gnetpladelager 26"/>
          <p:cNvSpPr>
            <a:spLocks noChangeAspect="1"/>
          </p:cNvSpPr>
          <p:nvPr/>
        </p:nvSpPr>
        <p:spPr>
          <a:xfrm>
            <a:off x="3598523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28" name="Lige forbindelse 27"/>
          <p:cNvCxnSpPr>
            <a:cxnSpLocks noChangeAspect="1"/>
            <a:stCxn id="25" idx="2"/>
            <a:endCxn id="27" idx="1"/>
          </p:cNvCxnSpPr>
          <p:nvPr/>
        </p:nvCxnSpPr>
        <p:spPr>
          <a:xfrm>
            <a:off x="3868517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øjre-venstrepil 28"/>
          <p:cNvSpPr>
            <a:spLocks noChangeAspect="1"/>
          </p:cNvSpPr>
          <p:nvPr/>
        </p:nvSpPr>
        <p:spPr>
          <a:xfrm>
            <a:off x="2890913" y="3752621"/>
            <a:ext cx="712834" cy="24278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err="1" smtClean="0">
                <a:latin typeface="Trebuchet MS" panose="020B0603020202020204" pitchFamily="34" charset="0"/>
              </a:rPr>
              <a:t>Synkr</a:t>
            </a:r>
            <a:r>
              <a:rPr lang="da-DK" sz="105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0" name="Rektangel 49"/>
          <p:cNvSpPr>
            <a:spLocks noChangeAspect="1"/>
          </p:cNvSpPr>
          <p:nvPr/>
        </p:nvSpPr>
        <p:spPr>
          <a:xfrm>
            <a:off x="2830315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51" name="Rektangel 50"/>
          <p:cNvSpPr>
            <a:spLocks noChangeAspect="1"/>
          </p:cNvSpPr>
          <p:nvPr/>
        </p:nvSpPr>
        <p:spPr>
          <a:xfrm>
            <a:off x="2944422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2" name="Lige forbindelse 51"/>
          <p:cNvCxnSpPr>
            <a:cxnSpLocks noChangeAspect="1"/>
            <a:stCxn id="50" idx="2"/>
            <a:endCxn id="51" idx="0"/>
          </p:cNvCxnSpPr>
          <p:nvPr/>
        </p:nvCxnSpPr>
        <p:spPr>
          <a:xfrm>
            <a:off x="3214418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agnetpladelager 52"/>
          <p:cNvSpPr>
            <a:spLocks noChangeAspect="1"/>
          </p:cNvSpPr>
          <p:nvPr/>
        </p:nvSpPr>
        <p:spPr>
          <a:xfrm>
            <a:off x="2944424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54" name="Lige forbindelse 53"/>
          <p:cNvCxnSpPr>
            <a:cxnSpLocks noChangeAspect="1"/>
            <a:stCxn id="51" idx="2"/>
            <a:endCxn id="53" idx="1"/>
          </p:cNvCxnSpPr>
          <p:nvPr/>
        </p:nvCxnSpPr>
        <p:spPr>
          <a:xfrm>
            <a:off x="3214418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inklet forbindelse 57"/>
          <p:cNvCxnSpPr>
            <a:stCxn id="53" idx="2"/>
            <a:endCxn id="9" idx="3"/>
          </p:cNvCxnSpPr>
          <p:nvPr/>
        </p:nvCxnSpPr>
        <p:spPr>
          <a:xfrm rot="10800000">
            <a:off x="2601868" y="4018140"/>
            <a:ext cx="342556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Tabel 66"/>
          <p:cNvGraphicFramePr>
            <a:graphicFrameLocks noGrp="1"/>
          </p:cNvGraphicFramePr>
          <p:nvPr/>
        </p:nvGraphicFramePr>
        <p:xfrm>
          <a:off x="1" y="1803400"/>
          <a:ext cx="9144000" cy="381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19299"/>
                <a:gridCol w="5374393"/>
                <a:gridCol w="1750308"/>
              </a:tblGrid>
              <a:tr h="0"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5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Udvikling &amp; Test</a:t>
                      </a:r>
                      <a:endParaRPr lang="da-DK" sz="11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Transitionsfasen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smtClean="0"/>
                        <a:t>Post-transition</a:t>
                      </a:r>
                      <a:endParaRPr lang="da-DK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" name="Rektangel 67"/>
          <p:cNvSpPr>
            <a:spLocks noChangeAspect="1"/>
          </p:cNvSpPr>
          <p:nvPr/>
        </p:nvSpPr>
        <p:spPr>
          <a:xfrm>
            <a:off x="62373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69" name="Rektangel 68"/>
          <p:cNvSpPr>
            <a:spLocks noChangeAspect="1"/>
          </p:cNvSpPr>
          <p:nvPr/>
        </p:nvSpPr>
        <p:spPr>
          <a:xfrm>
            <a:off x="176480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70" name="Lige forbindelse 69"/>
          <p:cNvCxnSpPr>
            <a:cxnSpLocks noChangeAspect="1"/>
            <a:stCxn id="68" idx="2"/>
            <a:endCxn id="69" idx="0"/>
          </p:cNvCxnSpPr>
          <p:nvPr/>
        </p:nvCxnSpPr>
        <p:spPr>
          <a:xfrm>
            <a:off x="446476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Magnetpladelager 70"/>
          <p:cNvSpPr>
            <a:spLocks noChangeAspect="1"/>
          </p:cNvSpPr>
          <p:nvPr/>
        </p:nvSpPr>
        <p:spPr>
          <a:xfrm>
            <a:off x="176482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72" name="Lige forbindelse 71"/>
          <p:cNvCxnSpPr>
            <a:cxnSpLocks noChangeAspect="1"/>
            <a:stCxn id="69" idx="2"/>
            <a:endCxn id="71" idx="1"/>
          </p:cNvCxnSpPr>
          <p:nvPr/>
        </p:nvCxnSpPr>
        <p:spPr>
          <a:xfrm>
            <a:off x="446476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ktangel 78"/>
          <p:cNvSpPr>
            <a:spLocks noChangeAspect="1"/>
          </p:cNvSpPr>
          <p:nvPr/>
        </p:nvSpPr>
        <p:spPr>
          <a:xfrm>
            <a:off x="674924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80" name="Rektangel 79"/>
          <p:cNvSpPr>
            <a:spLocks noChangeAspect="1"/>
          </p:cNvSpPr>
          <p:nvPr/>
        </p:nvSpPr>
        <p:spPr>
          <a:xfrm>
            <a:off x="789031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1" name="Lige forbindelse 80"/>
          <p:cNvCxnSpPr>
            <a:cxnSpLocks noChangeAspect="1"/>
            <a:stCxn id="79" idx="2"/>
            <a:endCxn id="80" idx="0"/>
          </p:cNvCxnSpPr>
          <p:nvPr/>
        </p:nvCxnSpPr>
        <p:spPr>
          <a:xfrm>
            <a:off x="1059027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Magnetpladelager 81"/>
          <p:cNvSpPr>
            <a:spLocks noChangeAspect="1"/>
          </p:cNvSpPr>
          <p:nvPr/>
        </p:nvSpPr>
        <p:spPr>
          <a:xfrm>
            <a:off x="789033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83" name="Lige forbindelse 82"/>
          <p:cNvCxnSpPr>
            <a:cxnSpLocks noChangeAspect="1"/>
            <a:stCxn id="80" idx="2"/>
            <a:endCxn id="82" idx="1"/>
          </p:cNvCxnSpPr>
          <p:nvPr/>
        </p:nvCxnSpPr>
        <p:spPr>
          <a:xfrm>
            <a:off x="1059027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inklet forbindelse 83"/>
          <p:cNvCxnSpPr>
            <a:stCxn id="82" idx="2"/>
            <a:endCxn id="71" idx="3"/>
          </p:cNvCxnSpPr>
          <p:nvPr/>
        </p:nvCxnSpPr>
        <p:spPr>
          <a:xfrm rot="10800000">
            <a:off x="446477" y="4018140"/>
            <a:ext cx="342556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84"/>
          <p:cNvSpPr>
            <a:spLocks noChangeAspect="1"/>
          </p:cNvSpPr>
          <p:nvPr/>
        </p:nvSpPr>
        <p:spPr>
          <a:xfrm>
            <a:off x="4916988" y="2971585"/>
            <a:ext cx="768206" cy="352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sp>
        <p:nvSpPr>
          <p:cNvPr id="86" name="Rektangel 85"/>
          <p:cNvSpPr>
            <a:spLocks noChangeAspect="1"/>
          </p:cNvSpPr>
          <p:nvPr/>
        </p:nvSpPr>
        <p:spPr>
          <a:xfrm>
            <a:off x="5031095" y="3409192"/>
            <a:ext cx="539992" cy="7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87" name="Lige forbindelse 86"/>
          <p:cNvCxnSpPr>
            <a:cxnSpLocks noChangeAspect="1"/>
            <a:stCxn id="85" idx="2"/>
            <a:endCxn id="86" idx="0"/>
          </p:cNvCxnSpPr>
          <p:nvPr/>
        </p:nvCxnSpPr>
        <p:spPr>
          <a:xfrm>
            <a:off x="5301091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Magnetpladelager 87"/>
          <p:cNvSpPr>
            <a:spLocks noChangeAspect="1"/>
          </p:cNvSpPr>
          <p:nvPr/>
        </p:nvSpPr>
        <p:spPr>
          <a:xfrm>
            <a:off x="5031097" y="3656347"/>
            <a:ext cx="539990" cy="361793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latin typeface="Trebuchet MS" panose="020B0603020202020204" pitchFamily="34" charset="0"/>
              </a:rPr>
              <a:t>KMD Sag</a:t>
            </a:r>
          </a:p>
        </p:txBody>
      </p:sp>
      <p:cxnSp>
        <p:nvCxnSpPr>
          <p:cNvPr id="89" name="Lige forbindelse 88"/>
          <p:cNvCxnSpPr>
            <a:cxnSpLocks noChangeAspect="1"/>
            <a:stCxn id="86" idx="2"/>
            <a:endCxn id="88" idx="1"/>
          </p:cNvCxnSpPr>
          <p:nvPr/>
        </p:nvCxnSpPr>
        <p:spPr>
          <a:xfrm>
            <a:off x="5301091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ktangel 89"/>
          <p:cNvSpPr>
            <a:spLocks noChangeAspect="1"/>
          </p:cNvSpPr>
          <p:nvPr/>
        </p:nvSpPr>
        <p:spPr>
          <a:xfrm>
            <a:off x="6183638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91" name="Rektangel 90"/>
          <p:cNvSpPr>
            <a:spLocks noChangeAspect="1"/>
          </p:cNvSpPr>
          <p:nvPr/>
        </p:nvSpPr>
        <p:spPr>
          <a:xfrm>
            <a:off x="6297745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92" name="Lige forbindelse 91"/>
          <p:cNvCxnSpPr>
            <a:cxnSpLocks noChangeAspect="1"/>
            <a:stCxn id="90" idx="2"/>
            <a:endCxn id="91" idx="0"/>
          </p:cNvCxnSpPr>
          <p:nvPr/>
        </p:nvCxnSpPr>
        <p:spPr>
          <a:xfrm>
            <a:off x="6567741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Magnetpladelager 92"/>
          <p:cNvSpPr>
            <a:spLocks noChangeAspect="1"/>
          </p:cNvSpPr>
          <p:nvPr/>
        </p:nvSpPr>
        <p:spPr>
          <a:xfrm>
            <a:off x="6297747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94" name="Lige forbindelse 93"/>
          <p:cNvCxnSpPr>
            <a:cxnSpLocks noChangeAspect="1"/>
            <a:stCxn id="91" idx="2"/>
            <a:endCxn id="93" idx="1"/>
          </p:cNvCxnSpPr>
          <p:nvPr/>
        </p:nvCxnSpPr>
        <p:spPr>
          <a:xfrm>
            <a:off x="6567741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Højre-venstrepil 94"/>
          <p:cNvSpPr>
            <a:spLocks noChangeAspect="1"/>
          </p:cNvSpPr>
          <p:nvPr/>
        </p:nvSpPr>
        <p:spPr>
          <a:xfrm>
            <a:off x="5590137" y="3752621"/>
            <a:ext cx="712834" cy="242783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err="1" smtClean="0">
                <a:latin typeface="Trebuchet MS" panose="020B0603020202020204" pitchFamily="34" charset="0"/>
              </a:rPr>
              <a:t>Synkr</a:t>
            </a:r>
            <a:r>
              <a:rPr lang="da-DK" sz="105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96" name="Rektangel 95"/>
          <p:cNvSpPr>
            <a:spLocks noChangeAspect="1"/>
          </p:cNvSpPr>
          <p:nvPr/>
        </p:nvSpPr>
        <p:spPr>
          <a:xfrm>
            <a:off x="5529539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97" name="Rektangel 96"/>
          <p:cNvSpPr>
            <a:spLocks noChangeAspect="1"/>
          </p:cNvSpPr>
          <p:nvPr/>
        </p:nvSpPr>
        <p:spPr>
          <a:xfrm>
            <a:off x="5643646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8" name="Lige forbindelse 97"/>
          <p:cNvCxnSpPr>
            <a:cxnSpLocks noChangeAspect="1"/>
            <a:stCxn id="96" idx="2"/>
            <a:endCxn id="97" idx="0"/>
          </p:cNvCxnSpPr>
          <p:nvPr/>
        </p:nvCxnSpPr>
        <p:spPr>
          <a:xfrm>
            <a:off x="5913642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Magnetpladelager 98"/>
          <p:cNvSpPr>
            <a:spLocks noChangeAspect="1"/>
          </p:cNvSpPr>
          <p:nvPr/>
        </p:nvSpPr>
        <p:spPr>
          <a:xfrm>
            <a:off x="5643648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100" name="Lige forbindelse 99"/>
          <p:cNvCxnSpPr>
            <a:cxnSpLocks noChangeAspect="1"/>
            <a:stCxn id="97" idx="2"/>
            <a:endCxn id="99" idx="1"/>
          </p:cNvCxnSpPr>
          <p:nvPr/>
        </p:nvCxnSpPr>
        <p:spPr>
          <a:xfrm>
            <a:off x="5913642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ktangel 106"/>
          <p:cNvSpPr>
            <a:spLocks noChangeAspect="1"/>
          </p:cNvSpPr>
          <p:nvPr/>
        </p:nvSpPr>
        <p:spPr>
          <a:xfrm>
            <a:off x="8268506" y="2971585"/>
            <a:ext cx="768206" cy="3520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SAPA</a:t>
            </a:r>
          </a:p>
        </p:txBody>
      </p:sp>
      <p:sp>
        <p:nvSpPr>
          <p:cNvPr id="108" name="Rektangel 107"/>
          <p:cNvSpPr>
            <a:spLocks noChangeAspect="1"/>
          </p:cNvSpPr>
          <p:nvPr/>
        </p:nvSpPr>
        <p:spPr>
          <a:xfrm>
            <a:off x="8382613" y="3409192"/>
            <a:ext cx="539992" cy="760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latin typeface="Trebuchet MS" panose="020B0603020202020204" pitchFamily="34" charset="0"/>
            </a:endParaRPr>
          </a:p>
        </p:txBody>
      </p:sp>
      <p:cxnSp>
        <p:nvCxnSpPr>
          <p:cNvPr id="109" name="Lige forbindelse 108"/>
          <p:cNvCxnSpPr>
            <a:cxnSpLocks noChangeAspect="1"/>
            <a:stCxn id="107" idx="2"/>
            <a:endCxn id="108" idx="0"/>
          </p:cNvCxnSpPr>
          <p:nvPr/>
        </p:nvCxnSpPr>
        <p:spPr>
          <a:xfrm>
            <a:off x="8652609" y="3323642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Magnetpladelager 109"/>
          <p:cNvSpPr>
            <a:spLocks noChangeAspect="1"/>
          </p:cNvSpPr>
          <p:nvPr/>
        </p:nvSpPr>
        <p:spPr>
          <a:xfrm>
            <a:off x="8382615" y="3656347"/>
            <a:ext cx="539990" cy="36179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STS</a:t>
            </a:r>
          </a:p>
        </p:txBody>
      </p:sp>
      <p:cxnSp>
        <p:nvCxnSpPr>
          <p:cNvPr id="111" name="Lige forbindelse 110"/>
          <p:cNvCxnSpPr>
            <a:cxnSpLocks noChangeAspect="1"/>
            <a:stCxn id="108" idx="2"/>
            <a:endCxn id="110" idx="1"/>
          </p:cNvCxnSpPr>
          <p:nvPr/>
        </p:nvCxnSpPr>
        <p:spPr>
          <a:xfrm>
            <a:off x="8652609" y="3485248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ktangel 112"/>
          <p:cNvSpPr>
            <a:spLocks noChangeAspect="1"/>
          </p:cNvSpPr>
          <p:nvPr/>
        </p:nvSpPr>
        <p:spPr>
          <a:xfrm>
            <a:off x="7614407" y="4280627"/>
            <a:ext cx="768206" cy="352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sp>
        <p:nvSpPr>
          <p:cNvPr id="114" name="Rektangel 113"/>
          <p:cNvSpPr>
            <a:spLocks noChangeAspect="1"/>
          </p:cNvSpPr>
          <p:nvPr/>
        </p:nvSpPr>
        <p:spPr>
          <a:xfrm>
            <a:off x="7728514" y="4718234"/>
            <a:ext cx="539992" cy="76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05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5" name="Lige forbindelse 114"/>
          <p:cNvCxnSpPr>
            <a:cxnSpLocks noChangeAspect="1"/>
            <a:stCxn id="113" idx="2"/>
            <a:endCxn id="114" idx="0"/>
          </p:cNvCxnSpPr>
          <p:nvPr/>
        </p:nvCxnSpPr>
        <p:spPr>
          <a:xfrm>
            <a:off x="7998510" y="4632684"/>
            <a:ext cx="0" cy="85550"/>
          </a:xfrm>
          <a:prstGeom prst="line">
            <a:avLst/>
          </a:prstGeom>
          <a:ln w="920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Magnetpladelager 115"/>
          <p:cNvSpPr>
            <a:spLocks noChangeAspect="1"/>
          </p:cNvSpPr>
          <p:nvPr/>
        </p:nvSpPr>
        <p:spPr>
          <a:xfrm>
            <a:off x="7728516" y="4965389"/>
            <a:ext cx="539990" cy="36179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05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ESDH A</a:t>
            </a:r>
          </a:p>
        </p:txBody>
      </p:sp>
      <p:cxnSp>
        <p:nvCxnSpPr>
          <p:cNvPr id="117" name="Lige forbindelse 116"/>
          <p:cNvCxnSpPr>
            <a:cxnSpLocks noChangeAspect="1"/>
            <a:stCxn id="114" idx="2"/>
            <a:endCxn id="116" idx="1"/>
          </p:cNvCxnSpPr>
          <p:nvPr/>
        </p:nvCxnSpPr>
        <p:spPr>
          <a:xfrm>
            <a:off x="7998510" y="4794290"/>
            <a:ext cx="1" cy="171099"/>
          </a:xfrm>
          <a:prstGeom prst="line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Vinklet forbindelse 117"/>
          <p:cNvCxnSpPr>
            <a:stCxn id="116" idx="4"/>
            <a:endCxn id="110" idx="3"/>
          </p:cNvCxnSpPr>
          <p:nvPr/>
        </p:nvCxnSpPr>
        <p:spPr>
          <a:xfrm flipV="1">
            <a:off x="8268506" y="4018140"/>
            <a:ext cx="384104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Vinklet forbindelse 120"/>
          <p:cNvCxnSpPr>
            <a:stCxn id="99" idx="4"/>
            <a:endCxn id="93" idx="3"/>
          </p:cNvCxnSpPr>
          <p:nvPr/>
        </p:nvCxnSpPr>
        <p:spPr>
          <a:xfrm flipV="1">
            <a:off x="6183638" y="4018140"/>
            <a:ext cx="384104" cy="1128146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Ligebenet trekant 123"/>
          <p:cNvSpPr/>
          <p:nvPr/>
        </p:nvSpPr>
        <p:spPr>
          <a:xfrm rot="5400000">
            <a:off x="8970363" y="1822363"/>
            <a:ext cx="162052" cy="2006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25" name="Ligebenet trekant 124"/>
          <p:cNvSpPr/>
          <p:nvPr/>
        </p:nvSpPr>
        <p:spPr>
          <a:xfrm rot="10800000">
            <a:off x="1927365" y="1714499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sp>
        <p:nvSpPr>
          <p:cNvPr id="126" name="Ligebenet trekant 125"/>
          <p:cNvSpPr/>
          <p:nvPr/>
        </p:nvSpPr>
        <p:spPr>
          <a:xfrm rot="10800000">
            <a:off x="6236333" y="1734310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cxnSp>
        <p:nvCxnSpPr>
          <p:cNvPr id="129" name="Lige pilforbindelse 128"/>
          <p:cNvCxnSpPr/>
          <p:nvPr/>
        </p:nvCxnSpPr>
        <p:spPr>
          <a:xfrm flipH="1" flipV="1">
            <a:off x="2095500" y="2003727"/>
            <a:ext cx="1118918" cy="96785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ge pilforbindelse 133"/>
          <p:cNvCxnSpPr/>
          <p:nvPr/>
        </p:nvCxnSpPr>
        <p:spPr>
          <a:xfrm flipH="1" flipV="1">
            <a:off x="5590137" y="2003727"/>
            <a:ext cx="339159" cy="9958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frundet rektangulær billedforklaring 137"/>
          <p:cNvSpPr/>
          <p:nvPr/>
        </p:nvSpPr>
        <p:spPr>
          <a:xfrm>
            <a:off x="238180" y="5558173"/>
            <a:ext cx="5394607" cy="1110476"/>
          </a:xfrm>
          <a:prstGeom prst="wedgeRoundRectCallout">
            <a:avLst>
              <a:gd name="adj1" fmla="val 75706"/>
              <a:gd name="adj2" fmla="val 110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ESDH-leverandør ‘A’ skal omlægge sine integrationer! </a:t>
            </a:r>
            <a:b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Fra KMD Sag til ny fælleskommunal infrastruktur.</a:t>
            </a:r>
          </a:p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Men hvornår?</a:t>
            </a:r>
          </a:p>
          <a:p>
            <a:pPr algn="ctr"/>
            <a:r>
              <a:rPr lang="da-DK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Det kan passende gøres i transitionsperioden – og bør afsluttes før transitionsfasens ophør, hvor synkroniseringen afbrydes. </a:t>
            </a:r>
          </a:p>
        </p:txBody>
      </p:sp>
      <p:sp>
        <p:nvSpPr>
          <p:cNvPr id="140" name="Nedadbuet pil 139"/>
          <p:cNvSpPr/>
          <p:nvPr/>
        </p:nvSpPr>
        <p:spPr>
          <a:xfrm rot="21056925">
            <a:off x="3619128" y="4328879"/>
            <a:ext cx="1910410" cy="731520"/>
          </a:xfrm>
          <a:prstGeom prst="curvedDownArrow">
            <a:avLst>
              <a:gd name="adj1" fmla="val 25000"/>
              <a:gd name="adj2" fmla="val 50000"/>
              <a:gd name="adj3" fmla="val 7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Omlægning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af </a:t>
            </a:r>
          </a:p>
          <a:p>
            <a:pPr algn="ctr"/>
            <a:r>
              <a:rPr lang="da-DK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integrationer</a:t>
            </a:r>
          </a:p>
        </p:txBody>
      </p:sp>
      <p:sp>
        <p:nvSpPr>
          <p:cNvPr id="141" name="Ligebenet trekant 140"/>
          <p:cNvSpPr/>
          <p:nvPr/>
        </p:nvSpPr>
        <p:spPr>
          <a:xfrm rot="10800000">
            <a:off x="5487020" y="1734309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  <p:sp>
        <p:nvSpPr>
          <p:cNvPr id="142" name="Ligebenet trekant 141"/>
          <p:cNvSpPr/>
          <p:nvPr/>
        </p:nvSpPr>
        <p:spPr>
          <a:xfrm rot="10800000">
            <a:off x="4734650" y="1737337"/>
            <a:ext cx="168134" cy="18839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err="1" smtClean="0">
              <a:latin typeface="Trebuchet MS" panose="020B0603020202020204" pitchFamily="34" charset="0"/>
            </a:endParaRPr>
          </a:p>
        </p:txBody>
      </p:sp>
      <p:cxnSp>
        <p:nvCxnSpPr>
          <p:cNvPr id="143" name="Lige pilforbindelse 142"/>
          <p:cNvCxnSpPr/>
          <p:nvPr/>
        </p:nvCxnSpPr>
        <p:spPr>
          <a:xfrm>
            <a:off x="5685194" y="1796395"/>
            <a:ext cx="551139" cy="25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ge pilforbindelse 145"/>
          <p:cNvCxnSpPr/>
          <p:nvPr/>
        </p:nvCxnSpPr>
        <p:spPr>
          <a:xfrm flipH="1">
            <a:off x="4902784" y="1798383"/>
            <a:ext cx="540138" cy="18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kstfelt 150"/>
          <p:cNvSpPr txBox="1"/>
          <p:nvPr/>
        </p:nvSpPr>
        <p:spPr>
          <a:xfrm>
            <a:off x="4698133" y="1454807"/>
            <a:ext cx="2696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2" name="Tekstfelt 151"/>
          <p:cNvSpPr txBox="1"/>
          <p:nvPr/>
        </p:nvSpPr>
        <p:spPr>
          <a:xfrm>
            <a:off x="6214783" y="1441232"/>
            <a:ext cx="2696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da-DK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4" name="Venstre klammeparentes 153"/>
          <p:cNvSpPr/>
          <p:nvPr/>
        </p:nvSpPr>
        <p:spPr>
          <a:xfrm rot="5400000">
            <a:off x="6625473" y="812366"/>
            <a:ext cx="447675" cy="1103133"/>
          </a:xfrm>
          <a:prstGeom prst="leftBrac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5" name="Tekstfelt 154"/>
          <p:cNvSpPr txBox="1"/>
          <p:nvPr/>
        </p:nvSpPr>
        <p:spPr>
          <a:xfrm>
            <a:off x="6196727" y="741917"/>
            <a:ext cx="127951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Slæk til ophør af</a:t>
            </a:r>
          </a:p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synkronisering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2" name="Tekstfelt 101"/>
          <p:cNvSpPr txBox="1"/>
          <p:nvPr/>
        </p:nvSpPr>
        <p:spPr>
          <a:xfrm rot="18006959">
            <a:off x="5095788" y="997711"/>
            <a:ext cx="148951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1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Integrationer omlagt</a:t>
            </a:r>
            <a:endParaRPr lang="da-DK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75" y="2490685"/>
            <a:ext cx="4492625" cy="334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3" y="665809"/>
            <a:ext cx="4399288" cy="33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2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6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3738"/>
              </p:ext>
            </p:extLst>
          </p:nvPr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Q3-17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?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b="1" dirty="0" smtClean="0"/>
              <a:t>Behov og brugsmønstre</a:t>
            </a:r>
            <a:endParaRPr lang="da-DK" sz="2400" b="1" dirty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33025"/>
              </p:ext>
            </p:extLst>
          </p:nvPr>
        </p:nvGraphicFramePr>
        <p:xfrm>
          <a:off x="84219" y="1976052"/>
          <a:ext cx="8987589" cy="4572000"/>
        </p:xfrm>
        <a:graphic>
          <a:graphicData uri="http://schemas.openxmlformats.org/drawingml/2006/table">
            <a:tbl>
              <a:tblPr firstRow="1" firstCol="1" bandCol="1">
                <a:tableStyleId>{1E171933-4619-4E11-9A3F-F7608DF75F80}</a:tableStyleId>
              </a:tblPr>
              <a:tblGrid>
                <a:gridCol w="516854"/>
                <a:gridCol w="2226347"/>
                <a:gridCol w="1864894"/>
                <a:gridCol w="2640177"/>
                <a:gridCol w="1739317"/>
              </a:tblGrid>
              <a:tr h="447760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Nr.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Behov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Brugsmønster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Bruger/System-interaktion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Eksempel</a:t>
                      </a:r>
                      <a:endParaRPr lang="da-DK" sz="1700" dirty="0"/>
                    </a:p>
                  </a:txBody>
                  <a:tcPr/>
                </a:tc>
              </a:tr>
              <a:tr h="1407247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1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foretager en søgning efter informationer, når det konkrete behov for information opstår.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’Pull’-metoden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Brugeren trækker aktivt information fra systemet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indtaster søgeord (fx CPR) og foretager et konkret opslag, hvorefter løsningen præsenterer de fundne informationer i en udsøgningsliste.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i="1" dirty="0" smtClean="0"/>
                        <a:t>Bopælssamling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700" i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i="1" dirty="0" smtClean="0"/>
                        <a:t>Tværgående journalrapport</a:t>
                      </a:r>
                    </a:p>
                    <a:p>
                      <a:endParaRPr lang="da-DK" sz="1700" i="1" dirty="0"/>
                    </a:p>
                  </a:txBody>
                  <a:tcPr/>
                </a:tc>
              </a:tr>
              <a:tr h="2004261">
                <a:tc>
                  <a:txBody>
                    <a:bodyPr/>
                    <a:lstStyle/>
                    <a:p>
                      <a:r>
                        <a:rPr lang="da-DK" sz="1700" dirty="0" smtClean="0"/>
                        <a:t>2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skal systematisk og automatisk modtage besked, når relevante hændelser indtræder.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’Push’-metoden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da-DK" sz="1700" dirty="0" smtClean="0"/>
                        <a:t>Systemet skubber automatisk information til brugeren</a:t>
                      </a:r>
                      <a:endParaRPr lang="da-DK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dirty="0" smtClean="0"/>
                        <a:t>Bruger modtager på baggrund af på forhånd fastlagte søgekriterier automatisk en notifikation, når en relevant forretningshændelse er indtruffet.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i="1" dirty="0" smtClean="0"/>
                        <a:t>Advisering om en borgers adresseskift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700" i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700" i="1" dirty="0" smtClean="0"/>
                        <a:t>Advisering om udskrivning fra sygehus.</a:t>
                      </a:r>
                    </a:p>
                    <a:p>
                      <a:endParaRPr lang="da-DK" sz="17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Q1-16</a:t>
                      </a:r>
                      <a:br>
                        <a:rPr lang="da-DK" sz="1050" b="0" dirty="0" smtClean="0"/>
                      </a:br>
                      <a:r>
                        <a:rPr lang="da-DK" sz="1050" b="0" dirty="0" smtClean="0"/>
                        <a:t>(?)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Q3-17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X</a:t>
                      </a:r>
                      <a:endParaRPr lang="da-DK" b="1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?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Q1-16</a:t>
                      </a:r>
                      <a:br>
                        <a:rPr lang="da-DK" sz="1050" b="0" dirty="0" smtClean="0"/>
                      </a:br>
                      <a:r>
                        <a:rPr lang="da-DK" sz="1050" b="0" dirty="0" smtClean="0"/>
                        <a:t>(?)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/>
                        <a:t>?</a:t>
                      </a:r>
                      <a:endParaRPr lang="da-DK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76000"/>
            <a:ext cx="6992036" cy="8416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sz="2400" dirty="0" smtClean="0"/>
              <a:t>Hvad er det lokale forretningsbehov?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241100"/>
            <a:ext cx="8171999" cy="759955"/>
          </a:xfrm>
        </p:spPr>
        <p:txBody>
          <a:bodyPr/>
          <a:lstStyle/>
          <a:p>
            <a:r>
              <a:rPr lang="da-DK" b="1" dirty="0" smtClean="0"/>
              <a:t>Hver kommune skal selv tage stilling: </a:t>
            </a:r>
            <a:r>
              <a:rPr lang="da-DK" b="1" i="1" dirty="0" smtClean="0"/>
              <a:t>Hvilke sagsbærende it-systemer skal understøtte hvilke integrationsmønstre?</a:t>
            </a:r>
          </a:p>
          <a:p>
            <a:pPr>
              <a:spcAft>
                <a:spcPts val="600"/>
              </a:spcAft>
            </a:pPr>
            <a:endParaRPr lang="da-DK" dirty="0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28990"/>
              </p:ext>
            </p:extLst>
          </p:nvPr>
        </p:nvGraphicFramePr>
        <p:xfrm>
          <a:off x="180304" y="2575774"/>
          <a:ext cx="8654606" cy="415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61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  <a:gridCol w="675124"/>
              </a:tblGrid>
              <a:tr h="150171">
                <a:tc>
                  <a:txBody>
                    <a:bodyPr/>
                    <a:lstStyle/>
                    <a:p>
                      <a:r>
                        <a:rPr lang="da-DK" i="1" dirty="0" smtClean="0">
                          <a:solidFill>
                            <a:srgbClr val="00B0F0"/>
                          </a:solidFill>
                        </a:rPr>
                        <a:t>Korsbæk Kommune</a:t>
                      </a:r>
                      <a:endParaRPr lang="da-DK" i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r>
                        <a:rPr lang="da-DK" dirty="0" smtClean="0"/>
                        <a:t>System</a:t>
                      </a:r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01554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chemeClr val="bg1"/>
                          </a:solidFill>
                        </a:rPr>
                        <a:t>Integrationsmønster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C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…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Z</a:t>
                      </a:r>
                      <a:endParaRPr lang="da-DK" dirty="0"/>
                    </a:p>
                  </a:txBody>
                  <a:tcPr/>
                </a:tc>
              </a:tr>
              <a:tr h="87953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Udstilling af relevante data </a:t>
                      </a:r>
                      <a:r>
                        <a:rPr lang="da-DK" sz="1200" dirty="0" smtClean="0"/>
                        <a:t>(sager, dokumenter, journalnotater, ydelser)</a:t>
                      </a:r>
                      <a:r>
                        <a:rPr lang="da-DK" sz="1600" dirty="0" smtClean="0"/>
                        <a:t> til brug for SAPA-opslag (</a:t>
                      </a:r>
                      <a:r>
                        <a:rPr lang="da-DK" sz="1600" dirty="0" err="1" smtClean="0"/>
                        <a:t>pull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Q1-16</a:t>
                      </a:r>
                      <a:br>
                        <a:rPr lang="da-DK" sz="1050" b="0" dirty="0" smtClean="0"/>
                      </a:br>
                      <a:r>
                        <a:rPr lang="da-DK" sz="1050" b="0" dirty="0" smtClean="0"/>
                        <a:t>(?)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smtClean="0"/>
                        <a:t>X</a:t>
                      </a:r>
                      <a:endParaRPr lang="da-DK" sz="1050" b="0" dirty="0"/>
                    </a:p>
                  </a:txBody>
                  <a:tcPr anchor="ctr"/>
                </a:tc>
              </a:tr>
              <a:tr h="68837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Annoncere besked om hændelser til brug for SAPA-advisering (push)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Q3-17</a:t>
                      </a:r>
                    </a:p>
                    <a:p>
                      <a:pPr algn="ctr"/>
                      <a:r>
                        <a:rPr lang="da-DK" sz="1050" b="0" dirty="0" smtClean="0"/>
                        <a:t>(Ændr.)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smtClean="0"/>
                        <a:t>X</a:t>
                      </a:r>
                      <a:endParaRPr lang="da-DK" sz="1050" b="0" dirty="0"/>
                    </a:p>
                  </a:txBody>
                  <a:tcPr anchor="ctr"/>
                </a:tc>
              </a:tr>
              <a:tr h="67849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Modtage journalnotater fra SAPA-brugere og journalisere disse på rette sag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?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Q1-16</a:t>
                      </a:r>
                      <a:br>
                        <a:rPr lang="da-DK" sz="1050" b="0" dirty="0" smtClean="0"/>
                      </a:br>
                      <a:r>
                        <a:rPr lang="da-DK" sz="1050" b="0" dirty="0" smtClean="0"/>
                        <a:t>(?)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</a:tr>
              <a:tr h="89489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a-DK" sz="1600" dirty="0" smtClean="0"/>
                        <a:t>Hop til kilden: Dialogintegration til at modtage brugere, der hopper fra SAPA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dirty="0" smtClean="0"/>
                        <a:t>Q3-17</a:t>
                      </a:r>
                    </a:p>
                    <a:p>
                      <a:pPr algn="ctr"/>
                      <a:r>
                        <a:rPr lang="da-DK" sz="1050" dirty="0" smtClean="0"/>
                        <a:t>(SKI)</a:t>
                      </a:r>
                      <a:endParaRPr lang="da-DK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dirty="0" smtClean="0"/>
                        <a:t>Q2-16</a:t>
                      </a:r>
                    </a:p>
                    <a:p>
                      <a:pPr algn="ctr"/>
                      <a:r>
                        <a:rPr lang="da-DK" sz="1050" b="0" dirty="0" smtClean="0"/>
                        <a:t>(Udbud)</a:t>
                      </a:r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a-DK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50" b="0" smtClean="0"/>
                        <a:t>?</a:t>
                      </a:r>
                      <a:endParaRPr lang="da-DK" sz="105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http://www.1stwebdesigner.com/wp-content/uploads/2014/08/wond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"/>
            <a:ext cx="1123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 txBox="1">
            <a:spLocks/>
          </p:cNvSpPr>
          <p:nvPr/>
        </p:nvSpPr>
        <p:spPr>
          <a:xfrm>
            <a:off x="467544" y="2001055"/>
            <a:ext cx="8171999" cy="4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>
                <a:solidFill>
                  <a:schemeClr val="accent1"/>
                </a:solidFill>
              </a:rPr>
              <a:t>Hvornår – og under hvilken kontraktform?</a:t>
            </a:r>
            <a:endParaRPr lang="da-DK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09" y="1352523"/>
            <a:ext cx="5038350" cy="37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8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62" y="1056166"/>
            <a:ext cx="1800000" cy="135252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8" y="66008"/>
            <a:ext cx="1800000" cy="135508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00" y="2562774"/>
            <a:ext cx="1800000" cy="133988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795" y="1792225"/>
            <a:ext cx="1800000" cy="13531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81" y="4294525"/>
            <a:ext cx="1800000" cy="135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1870" y="5540898"/>
            <a:ext cx="1800000" cy="134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79" y="5355023"/>
            <a:ext cx="1800000" cy="133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524" y="4446207"/>
            <a:ext cx="1800000" cy="136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524" y="2814058"/>
            <a:ext cx="1800000" cy="135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179" y="875797"/>
            <a:ext cx="1800000" cy="13518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3085" y="210867"/>
            <a:ext cx="1800000" cy="1353781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 rot="20321699">
            <a:off x="1057520" y="1262699"/>
            <a:ext cx="266290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Integrationstyper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kstfelt 17"/>
          <p:cNvSpPr txBox="1"/>
          <p:nvPr/>
        </p:nvSpPr>
        <p:spPr>
          <a:xfrm rot="20321699">
            <a:off x="146206" y="505217"/>
            <a:ext cx="18176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Tag stilling!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kstfelt 18"/>
          <p:cNvSpPr txBox="1"/>
          <p:nvPr/>
        </p:nvSpPr>
        <p:spPr>
          <a:xfrm rot="732833">
            <a:off x="3629884" y="1474598"/>
            <a:ext cx="27077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Integrationsvilkår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kstfelt 19"/>
          <p:cNvSpPr txBox="1"/>
          <p:nvPr/>
        </p:nvSpPr>
        <p:spPr>
          <a:xfrm rot="577099">
            <a:off x="5539653" y="136250"/>
            <a:ext cx="19399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Finansiering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kstfelt 21"/>
          <p:cNvSpPr txBox="1"/>
          <p:nvPr/>
        </p:nvSpPr>
        <p:spPr>
          <a:xfrm rot="577099">
            <a:off x="5940264" y="2984765"/>
            <a:ext cx="18950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Governance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kstfelt 22"/>
          <p:cNvSpPr txBox="1"/>
          <p:nvPr/>
        </p:nvSpPr>
        <p:spPr>
          <a:xfrm rot="164665">
            <a:off x="7089461" y="1585960"/>
            <a:ext cx="206017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Monopolbrud</a:t>
            </a:r>
          </a:p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først!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kstfelt 23"/>
          <p:cNvSpPr txBox="1"/>
          <p:nvPr/>
        </p:nvSpPr>
        <p:spPr>
          <a:xfrm rot="20321699">
            <a:off x="1597171" y="4520803"/>
            <a:ext cx="195418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Tidshorisont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kstfelt 24"/>
          <p:cNvSpPr txBox="1"/>
          <p:nvPr/>
        </p:nvSpPr>
        <p:spPr>
          <a:xfrm rot="20321699">
            <a:off x="547102" y="5357431"/>
            <a:ext cx="11430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Timing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kstfelt 25"/>
          <p:cNvSpPr txBox="1"/>
          <p:nvPr/>
        </p:nvSpPr>
        <p:spPr>
          <a:xfrm rot="21109735">
            <a:off x="-159257" y="2631544"/>
            <a:ext cx="2528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Udfyld skemaet!</a:t>
            </a:r>
            <a:endParaRPr lang="da-DK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Tekstfelt 26"/>
          <p:cNvSpPr txBox="1"/>
          <p:nvPr/>
        </p:nvSpPr>
        <p:spPr>
          <a:xfrm rot="577099">
            <a:off x="4447281" y="4646953"/>
            <a:ext cx="18421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Prioritering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kstfelt 27"/>
          <p:cNvSpPr txBox="1"/>
          <p:nvPr/>
        </p:nvSpPr>
        <p:spPr>
          <a:xfrm rot="361936">
            <a:off x="5012333" y="5433093"/>
            <a:ext cx="18405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Mere </a:t>
            </a:r>
          </a:p>
          <a:p>
            <a:pPr algn="ctr"/>
            <a:r>
              <a:rPr lang="da-DK" sz="2400" b="1" dirty="0" smtClean="0">
                <a:solidFill>
                  <a:srgbClr val="C8102E"/>
                </a:solidFill>
                <a:latin typeface="Trebuchet MS" panose="020B0603020202020204" pitchFamily="34" charset="0"/>
              </a:rPr>
              <a:t>prioritering</a:t>
            </a:r>
            <a:endParaRPr lang="da-DK" sz="2400" b="1" dirty="0">
              <a:solidFill>
                <a:srgbClr val="C8102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1" name="Lige forbindelse 30"/>
          <p:cNvCxnSpPr/>
          <p:nvPr/>
        </p:nvCxnSpPr>
        <p:spPr>
          <a:xfrm flipH="1" flipV="1">
            <a:off x="3118003" y="2304670"/>
            <a:ext cx="506003" cy="79871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 flipV="1">
            <a:off x="4309127" y="2466877"/>
            <a:ext cx="398608" cy="64522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 flipV="1">
            <a:off x="4928802" y="3325196"/>
            <a:ext cx="935214" cy="11036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>
            <a:off x="4508431" y="3729383"/>
            <a:ext cx="472560" cy="471807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/>
          <p:nvPr/>
        </p:nvCxnSpPr>
        <p:spPr>
          <a:xfrm flipH="1">
            <a:off x="3216450" y="3784973"/>
            <a:ext cx="514411" cy="53549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/>
          <p:nvPr/>
        </p:nvCxnSpPr>
        <p:spPr>
          <a:xfrm flipH="1">
            <a:off x="2247900" y="3390995"/>
            <a:ext cx="1225755" cy="44563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frundet rektangel 28"/>
          <p:cNvSpPr/>
          <p:nvPr/>
        </p:nvSpPr>
        <p:spPr>
          <a:xfrm>
            <a:off x="3289395" y="2933795"/>
            <a:ext cx="1731391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SAPA </a:t>
            </a:r>
          </a:p>
          <a:p>
            <a:pPr algn="ctr"/>
            <a:r>
              <a:rPr lang="da-DK" sz="1400" dirty="0" smtClean="0">
                <a:latin typeface="Trebuchet MS" panose="020B0603020202020204" pitchFamily="34" charset="0"/>
              </a:rPr>
              <a:t>SNITFLADE-STRATEGI</a:t>
            </a:r>
          </a:p>
        </p:txBody>
      </p:sp>
    </p:spTree>
    <p:extLst>
      <p:ext uri="{BB962C8B-B14F-4D97-AF65-F5344CB8AC3E}">
        <p14:creationId xmlns:p14="http://schemas.microsoft.com/office/powerpoint/2010/main" val="34023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4969048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SAPA Snitfladestrategi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999" y="1624016"/>
            <a:ext cx="8171999" cy="47767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sz="1800" b="1" dirty="0" smtClean="0"/>
              <a:t>Agenda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1</a:t>
            </a:r>
            <a:r>
              <a:rPr lang="da-DK" sz="1800" dirty="0"/>
              <a:t>. Forretningsbehov for SAPA-integrationer og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2. Tekniske løsningsmodeller for SAPAs samspil med kildesystemer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3. Etablering og finansiering af integrationer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4. Hvilke konkrete sagsbærende it-løsninger får tilbud om integrationer?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5. Prioritering af KOMBITs indsats ift. sagsbærende it-systemer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6. Dialog med leverandører af sagsbærende it-løsninger</a:t>
            </a:r>
          </a:p>
          <a:p>
            <a:pPr>
              <a:spcAft>
                <a:spcPts val="1200"/>
              </a:spcAft>
            </a:pPr>
            <a:r>
              <a:rPr lang="da-DK" sz="1800" dirty="0" smtClean="0"/>
              <a:t>7</a:t>
            </a:r>
            <a:r>
              <a:rPr lang="da-DK" sz="1800" dirty="0"/>
              <a:t>. Timing og tidshorisont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Bilag: Kendte sagsbærende it-løsninger pr. fagområde/forretningsdomæne</a:t>
            </a:r>
          </a:p>
          <a:p>
            <a:pPr>
              <a:spcAft>
                <a:spcPts val="1200"/>
              </a:spcAft>
            </a:pPr>
            <a:r>
              <a:rPr lang="da-DK" sz="1800" dirty="0"/>
              <a:t> </a:t>
            </a:r>
          </a:p>
          <a:p>
            <a:pPr>
              <a:spcAft>
                <a:spcPts val="1200"/>
              </a:spcAft>
            </a:pPr>
            <a:endParaRPr lang="da-DK" sz="1800" dirty="0" smtClean="0"/>
          </a:p>
        </p:txBody>
      </p:sp>
      <p:grpSp>
        <p:nvGrpSpPr>
          <p:cNvPr id="10" name="Gruppe 9"/>
          <p:cNvGrpSpPr/>
          <p:nvPr/>
        </p:nvGrpSpPr>
        <p:grpSpPr>
          <a:xfrm>
            <a:off x="7756136" y="156906"/>
            <a:ext cx="1223494" cy="1330839"/>
            <a:chOff x="7250802" y="253162"/>
            <a:chExt cx="1223494" cy="1330839"/>
          </a:xfrm>
        </p:grpSpPr>
        <p:sp>
          <p:nvSpPr>
            <p:cNvPr id="11" name="Rektangel 10"/>
            <p:cNvSpPr/>
            <p:nvPr/>
          </p:nvSpPr>
          <p:spPr>
            <a:xfrm>
              <a:off x="7250802" y="253162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400" dirty="0" smtClean="0">
                  <a:latin typeface="Trebuchet MS" panose="020B0603020202020204" pitchFamily="34" charset="0"/>
                </a:rPr>
                <a:t>SAPA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7250803" y="750346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050" dirty="0" smtClean="0">
                  <a:latin typeface="Trebuchet MS" panose="020B0603020202020204" pitchFamily="34" charset="0"/>
                </a:rPr>
                <a:t>Fælleskommunal infrastruktur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250802" y="1235309"/>
              <a:ext cx="1223493" cy="3486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1200" dirty="0" smtClean="0">
                  <a:latin typeface="Trebuchet MS" panose="020B0603020202020204" pitchFamily="34" charset="0"/>
                </a:rPr>
                <a:t>Kildesystemer</a:t>
              </a:r>
            </a:p>
          </p:txBody>
        </p:sp>
        <p:sp>
          <p:nvSpPr>
            <p:cNvPr id="14" name="Opadgående pil 13"/>
            <p:cNvSpPr/>
            <p:nvPr/>
          </p:nvSpPr>
          <p:spPr>
            <a:xfrm>
              <a:off x="7779698" y="1090135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  <p:sp>
          <p:nvSpPr>
            <p:cNvPr id="15" name="Opadgående pil 14"/>
            <p:cNvSpPr/>
            <p:nvPr/>
          </p:nvSpPr>
          <p:spPr>
            <a:xfrm>
              <a:off x="7779698" y="605172"/>
              <a:ext cx="165702" cy="145174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400" dirty="0" smtClean="0">
                <a:latin typeface="Trebuchet MS" panose="020B0603020202020204" pitchFamily="34" charset="0"/>
              </a:endParaRPr>
            </a:p>
          </p:txBody>
        </p:sp>
      </p:grpSp>
      <p:sp>
        <p:nvSpPr>
          <p:cNvPr id="4" name="Rektangel 3"/>
          <p:cNvSpPr/>
          <p:nvPr/>
        </p:nvSpPr>
        <p:spPr>
          <a:xfrm>
            <a:off x="-132347" y="5438274"/>
            <a:ext cx="9709484" cy="421105"/>
          </a:xfrm>
          <a:prstGeom prst="rect">
            <a:avLst/>
          </a:prstGeom>
          <a:solidFill>
            <a:srgbClr val="FF993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70705"/>
            <a:ext cx="1409700" cy="24955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912810"/>
            <a:ext cx="3067050" cy="30003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475" y="269872"/>
            <a:ext cx="1771650" cy="128587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25" y="1818480"/>
            <a:ext cx="2428875" cy="2314575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4133055"/>
            <a:ext cx="2381250" cy="189547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694" y="4541789"/>
            <a:ext cx="1800225" cy="120015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488" y="4541789"/>
            <a:ext cx="1876425" cy="120015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224487" y="82035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163850" y="121720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085975" y="453157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817900" y="1722291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07037" y="3651575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332994" y="4494466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008582" y="4541789"/>
            <a:ext cx="4146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da-DK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1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BIT">
  <a:themeElements>
    <a:clrScheme name="KOMBIT">
      <a:dk1>
        <a:sysClr val="windowText" lastClr="000000"/>
      </a:dk1>
      <a:lt1>
        <a:sysClr val="window" lastClr="FFFFFF"/>
      </a:lt1>
      <a:dk2>
        <a:srgbClr val="4E3629"/>
      </a:dk2>
      <a:lt2>
        <a:srgbClr val="CBC4BC"/>
      </a:lt2>
      <a:accent1>
        <a:srgbClr val="C8102E"/>
      </a:accent1>
      <a:accent2>
        <a:srgbClr val="007398"/>
      </a:accent2>
      <a:accent3>
        <a:srgbClr val="7A9A01"/>
      </a:accent3>
      <a:accent4>
        <a:srgbClr val="482F92"/>
      </a:accent4>
      <a:accent5>
        <a:srgbClr val="4BACC6"/>
      </a:accent5>
      <a:accent6>
        <a:srgbClr val="E5A024"/>
      </a:accent6>
      <a:hlink>
        <a:srgbClr val="0000FF"/>
      </a:hlink>
      <a:folHlink>
        <a:srgbClr val="800080"/>
      </a:folHlink>
    </a:clrScheme>
    <a:fontScheme name="KOMBIT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KOMBIT Rød">
      <a:srgbClr val="C8102E"/>
    </a:custClr>
    <a:custClr name="Petroleum">
      <a:srgbClr val="007398"/>
    </a:custClr>
    <a:custClr name="Mørk Grøn">
      <a:srgbClr val="7A9A01"/>
    </a:custClr>
    <a:custClr name="Lilla">
      <a:srgbClr val="482F92"/>
    </a:custClr>
  </a:custClrLst>
  <a:extLst>
    <a:ext uri="{05A4C25C-085E-4340-85A3-A5531E510DB2}">
      <thm15:themeFamily xmlns:thm15="http://schemas.microsoft.com/office/thememl/2012/main" name="KOMBIT" id="{28A14F2D-EAE5-4CCF-B885-2F5980C5BD0F}" vid="{4C40519D-CBC7-489B-825F-D51C3D6D06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>7) Netværksmøde juni 2015</RoutingRuleDescription>
    <overskrift_x0020_2 xmlns="4f09f5c1-b4f8-48fb-8c6e-a8b44e84b292" xsi:nil="true"/>
    <nummer xmlns="4f09f5c1-b4f8-48fb-8c6e-a8b44e84b292">2</nummer>
    <Download xmlns="4f09f5c1-b4f8-48fb-8c6e-a8b44e84b292" xsi:nil="true"/>
    <SAPA_x0020_emner xmlns="fc7bc9c2-b045-43a2-92b0-04dc6bea577d">
      <Value>Kommunenetværk</Value>
    </SAPA_x0020_emner>
    <Kategori xmlns="4f09f5c1-b4f8-48fb-8c6e-a8b44e84b29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B2826132E6394097E076E8373EF2A4" ma:contentTypeVersion="10" ma:contentTypeDescription="Opret et nyt dokument." ma:contentTypeScope="" ma:versionID="81fc76bb0835d940592f2fa17fb7f1be">
  <xsd:schema xmlns:xsd="http://www.w3.org/2001/XMLSchema" xmlns:xs="http://www.w3.org/2001/XMLSchema" xmlns:p="http://schemas.microsoft.com/office/2006/metadata/properties" xmlns:ns1="http://schemas.microsoft.com/sharepoint/v3" xmlns:ns2="fc7bc9c2-b045-43a2-92b0-04dc6bea577d" xmlns:ns4="4f09f5c1-b4f8-48fb-8c6e-a8b44e84b292" targetNamespace="http://schemas.microsoft.com/office/2006/metadata/properties" ma:root="true" ma:fieldsID="13d688cf7489e27e950f3563b0a36902" ns1:_="" ns2:_="" ns4:_="">
    <xsd:import namespace="http://schemas.microsoft.com/sharepoint/v3"/>
    <xsd:import namespace="fc7bc9c2-b045-43a2-92b0-04dc6bea577d"/>
    <xsd:import namespace="4f09f5c1-b4f8-48fb-8c6e-a8b44e84b292"/>
    <xsd:element name="properties">
      <xsd:complexType>
        <xsd:sequence>
          <xsd:element name="documentManagement">
            <xsd:complexType>
              <xsd:all>
                <xsd:element ref="ns1:RoutingRuleDescription"/>
                <xsd:element ref="ns2:SAPA_x0020_emner" minOccurs="0"/>
                <xsd:element ref="ns4:nummer" minOccurs="0"/>
                <xsd:element ref="ns4:overskrift_x0020_2" minOccurs="0"/>
                <xsd:element ref="ns4:Download" minOccurs="0"/>
                <xsd:element ref="ns4:Kategori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ma:displayName="-" ma:description="prut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bc9c2-b045-43a2-92b0-04dc6bea577d" elementFormDefault="qualified">
    <xsd:import namespace="http://schemas.microsoft.com/office/2006/documentManagement/types"/>
    <xsd:import namespace="http://schemas.microsoft.com/office/infopath/2007/PartnerControls"/>
    <xsd:element name="SAPA_x0020_emner" ma:index="9" nillable="true" ma:displayName="SAPA emner" ma:internalName="SAPA_x0020_emn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ommunenetværk"/>
                    <xsd:enumeration value="Kommunestyregruppe"/>
                    <xsd:enumeration value="Overbliksdokumenter"/>
                    <xsd:enumeration value="Overbliksdokumenter - arkiv"/>
                    <xsd:enumeration value="Redskaber, kommuneeksempler og andre materialer"/>
                    <xsd:enumeration value="Redskaber, kommuneeksempler og andre materialer - Arkiv"/>
                    <xsd:enumeration value="SAPA drejebog workshops"/>
                    <xsd:enumeration value="KIGO-opgaver"/>
                    <xsd:enumeration value="Teknisk dialog"/>
                    <xsd:enumeration value="For Snitfladeleverandører"/>
                    <xsd:enumeration value="Brugerrejser"/>
                    <xsd:enumeration value="Usecases"/>
                    <xsd:enumeration value="Kravspecifikation"/>
                    <xsd:enumeration value="SAPA video"/>
                    <xsd:enumeration value="SAPA visionstegning"/>
                    <xsd:enumeration value="Beskrivelse af SAPA"/>
                    <xsd:enumeration value="Høringsproces"/>
                    <xsd:enumeration value="Fælleskommunale støttesystemer"/>
                    <xsd:enumeration value="Brugergrænseflader"/>
                    <xsd:enumeration value="SAPA interimløsning"/>
                    <xsd:enumeration value="SAPA integrationsvilkår"/>
                    <xsd:enumeration value="SAPA-løsningen"/>
                    <xsd:enumeration value="Udkast til udbudsmateriale"/>
                    <xsd:enumeration value="KLIK-opgaver"/>
                    <xsd:enumeration value="Helhedsorienteret kontrol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9f5c1-b4f8-48fb-8c6e-a8b44e84b292" elementFormDefault="qualified">
    <xsd:import namespace="http://schemas.microsoft.com/office/2006/documentManagement/types"/>
    <xsd:import namespace="http://schemas.microsoft.com/office/infopath/2007/PartnerControls"/>
    <xsd:element name="nummer" ma:index="11" nillable="true" ma:displayName="nummer" ma:internalName="nummer">
      <xsd:simpleType>
        <xsd:restriction base="dms:Number"/>
      </xsd:simpleType>
    </xsd:element>
    <xsd:element name="overskrift_x0020_2" ma:index="12" nillable="true" ma:displayName="--" ma:internalName="overskrift_x0020_2">
      <xsd:simpleType>
        <xsd:restriction base="dms:Text">
          <xsd:maxLength value="255"/>
        </xsd:restriction>
      </xsd:simpleType>
    </xsd:element>
    <xsd:element name="Download" ma:index="13" nillable="true" ma:displayName="Download" ma:internalName="Download">
      <xsd:simpleType>
        <xsd:restriction base="dms:Text">
          <xsd:maxLength value="255"/>
        </xsd:restriction>
      </xsd:simpleType>
    </xsd:element>
    <xsd:element name="Kategori" ma:index="14" nillable="true" ma:displayName="Kategori" ma:format="Dropdown" ma:internalName="Kategori">
      <xsd:simpleType>
        <xsd:restriction base="dms:Choice">
          <xsd:enumeration value="Baggrundsmateriale"/>
          <xsd:enumeration value="Inspirationsmateriale"/>
          <xsd:enumeration value="Kommuneeksempel"/>
          <xsd:enumeration value="Skabelon"/>
          <xsd:enumeration value="Vejledning"/>
          <xsd:enumeration value="Værktøj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 ma:index="10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0BEF9-E788-4A8E-9A36-8790EC4B8141}"/>
</file>

<file path=customXml/itemProps2.xml><?xml version="1.0" encoding="utf-8"?>
<ds:datastoreItem xmlns:ds="http://schemas.openxmlformats.org/officeDocument/2006/customXml" ds:itemID="{64A4860E-6275-452A-8B07-9C11497B9872}"/>
</file>

<file path=customXml/itemProps3.xml><?xml version="1.0" encoding="utf-8"?>
<ds:datastoreItem xmlns:ds="http://schemas.openxmlformats.org/officeDocument/2006/customXml" ds:itemID="{2FDE3520-90CC-4D78-8F34-AD69656BA30D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2507</TotalTime>
  <Words>6045</Words>
  <Application>Microsoft Office PowerPoint</Application>
  <PresentationFormat>Skærmshow (4:3)</PresentationFormat>
  <Paragraphs>1629</Paragraphs>
  <Slides>96</Slides>
  <Notes>0</Notes>
  <HiddenSlides>33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96</vt:i4>
      </vt:variant>
    </vt:vector>
  </HeadingPairs>
  <TitlesOfParts>
    <vt:vector size="101" baseType="lpstr">
      <vt:lpstr>Arial</vt:lpstr>
      <vt:lpstr>Symbol</vt:lpstr>
      <vt:lpstr>Times New Roman</vt:lpstr>
      <vt:lpstr>Trebuchet MS</vt:lpstr>
      <vt:lpstr>KOMBIT</vt:lpstr>
      <vt:lpstr>Sapa snitfladestrategi</vt:lpstr>
      <vt:lpstr>PowerPoint-præsentation</vt:lpstr>
      <vt:lpstr>SAPA Snitfladestrategi</vt:lpstr>
      <vt:lpstr>SAPA Snitfladestrategi</vt:lpstr>
      <vt:lpstr>SAPA Snitfladestrategi</vt:lpstr>
      <vt:lpstr>Behov og brugsmønstre</vt:lpstr>
      <vt:lpstr>Behov og brugsmønstre</vt:lpstr>
      <vt:lpstr>Behov og brugsmønstre</vt:lpstr>
      <vt:lpstr>Behov og brugsmønstre</vt:lpstr>
      <vt:lpstr>PowerPoint-præsentation</vt:lpstr>
      <vt:lpstr>To kategorier af kildesystemer:  Registre og Sagsbærende</vt:lpstr>
      <vt:lpstr>Kombination af kildesystemtyper og SAPA-brugsmåder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Andre typer af interaktion med SAPA-løsningen – og afledt behov for integration med andre systemer   </vt:lpstr>
      <vt:lpstr>NOGET OM AUTOSTEMPLINGER</vt:lpstr>
      <vt:lpstr>SAPAs integrationsbehov ift. de bagvedliggende kildesystemer</vt:lpstr>
      <vt:lpstr>PowerPoint-præsentation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PowerPoint-præsentation</vt:lpstr>
      <vt:lpstr>SAPA Snitfladestrategi</vt:lpstr>
      <vt:lpstr>SAPA Snitfladestrategi</vt:lpstr>
      <vt:lpstr>2. Tekniske løsningsmodeller for SAPAs samspil med kildesystemer</vt:lpstr>
      <vt:lpstr>2. Tekniske løsningsmodeller for SAPAs samspil med kildesystemer</vt:lpstr>
      <vt:lpstr>2. Tekniske løsningsmodeller for SAPAs samspil med kildesystemer</vt:lpstr>
      <vt:lpstr>2. Tekniske løsningsmodeller for SAPAs samspil med kildesystemer</vt:lpstr>
      <vt:lpstr>2. Tekniske løsningsmodeller for SAPAs samspil med kildesystemer</vt:lpstr>
      <vt:lpstr>2. Tekniske løsningsmodeller for SAPAs samspil med kildesystemer</vt:lpstr>
      <vt:lpstr>OPSAMLING</vt:lpstr>
      <vt:lpstr>Integrationsbehov</vt:lpstr>
      <vt:lpstr>SAPA-brugeren</vt:lpstr>
      <vt:lpstr>Kildesystemer</vt:lpstr>
      <vt:lpstr>It-infrastruktur</vt:lpstr>
      <vt:lpstr>Hop (dialogintegration)</vt:lpstr>
      <vt:lpstr>Lokalt: Hvordan prioritere?</vt:lpstr>
      <vt:lpstr>PowerPoint-præsentation</vt:lpstr>
      <vt:lpstr>SAPA Snitfladestrategi</vt:lpstr>
      <vt:lpstr>SAPA Snitfladestrategi</vt:lpstr>
      <vt:lpstr>3. Etablering og finansiering af integrationer</vt:lpstr>
      <vt:lpstr>PowerPoint-præsentation</vt:lpstr>
      <vt:lpstr>3. Etablering og finansiering af integrationer</vt:lpstr>
      <vt:lpstr>3. Etablering og finansiering af integrationer</vt:lpstr>
      <vt:lpstr>3. Etablering og finansiering af integrationer</vt:lpstr>
      <vt:lpstr>3. Etablering og finansiering af integrationer</vt:lpstr>
      <vt:lpstr>PowerPoint-præsentation</vt:lpstr>
      <vt:lpstr>SAPA Snitfladestrategi</vt:lpstr>
      <vt:lpstr>SAPA Snitfladestrategi</vt:lpstr>
      <vt:lpstr>Hvilke konkrete sagsbærende it-løsninger får tilbud om integrationer?</vt:lpstr>
      <vt:lpstr>Monopolbrud først….! (Til at hente data)</vt:lpstr>
      <vt:lpstr>Monopolbrud først….! (Til at hente data)</vt:lpstr>
      <vt:lpstr>Governance board giver prioritet til  SAPA-relevante integrationer</vt:lpstr>
      <vt:lpstr>Governance board giver prioritet til  SAPA-relevante integrationer</vt:lpstr>
      <vt:lpstr>PowerPoint-præsentation</vt:lpstr>
      <vt:lpstr>SAPA Snitfladestrategi</vt:lpstr>
      <vt:lpstr>SAPA Snitfladestrategi</vt:lpstr>
      <vt:lpstr>Forretningsmæssig prioritering af relevans</vt:lpstr>
      <vt:lpstr>Prioritering af KOMBITs indsats ift. sagsbærende it-systemers integration</vt:lpstr>
      <vt:lpstr>Prioritering af KOMBITs indsats ift. sagsbærende it-systemers integration</vt:lpstr>
      <vt:lpstr>Prioritering af KOMBITs indsats ift. sagsbærende it-systemers integration</vt:lpstr>
      <vt:lpstr>Prioritering af KOMBITs indsats ift. sagsbærende it-systemers integration</vt:lpstr>
      <vt:lpstr>Giver det mening?</vt:lpstr>
      <vt:lpstr>Prioritering af KOMBITs indsats ift. sagsbærende it-systemers integration</vt:lpstr>
      <vt:lpstr>PowerPoint-præsentation</vt:lpstr>
      <vt:lpstr>SAPA Snitfladestrategi</vt:lpstr>
      <vt:lpstr>SAPA Snitfladestrategi</vt:lpstr>
      <vt:lpstr>6. Dialog med leverandører af sagsbærende  it-løsninger</vt:lpstr>
      <vt:lpstr>PowerPoint-præsentation</vt:lpstr>
      <vt:lpstr>SAPA Snitfladestrategi</vt:lpstr>
      <vt:lpstr>SAPA Snitfladestrategi</vt:lpstr>
      <vt:lpstr>7. Timing og tidshorisont</vt:lpstr>
      <vt:lpstr>7. Timing og tidshorisont</vt:lpstr>
      <vt:lpstr>7. Timing og tidshorisont</vt:lpstr>
      <vt:lpstr>7. Timing og tidshorisont</vt:lpstr>
      <vt:lpstr>PowerPoint-præsentation</vt:lpstr>
      <vt:lpstr>PowerPoint-præsentation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Hvad er det lokale forretningsbehov?</vt:lpstr>
      <vt:lpstr>PowerPoint-præsentation</vt:lpstr>
      <vt:lpstr>PowerPoint-præsentation</vt:lpstr>
      <vt:lpstr>SAPA Snitfladestrategi</vt:lpstr>
      <vt:lpstr>SAPA Snitfladestrategi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Sapa snitfladestrategi</dc:title>
  <dc:creator>Kenneth Møller Johansen</dc:creator>
  <cp:keywords/>
  <cp:lastModifiedBy>Nils Thor Rosted</cp:lastModifiedBy>
  <cp:revision>133</cp:revision>
  <dcterms:created xsi:type="dcterms:W3CDTF">2015-06-05T05:19:15Z</dcterms:created>
  <dcterms:modified xsi:type="dcterms:W3CDTF">2015-06-09T07:54:33Z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0x01010053B2826132E6394097E076E8373EF2A4</vt:lpwstr>
  </property>
</Properties>
</file>